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0"/>
  </p:notesMasterIdLst>
  <p:sldIdLst>
    <p:sldId id="265" r:id="rId2"/>
    <p:sldId id="266" r:id="rId3"/>
    <p:sldId id="273" r:id="rId4"/>
    <p:sldId id="268" r:id="rId5"/>
    <p:sldId id="269" r:id="rId6"/>
    <p:sldId id="270" r:id="rId7"/>
    <p:sldId id="274" r:id="rId8"/>
    <p:sldId id="271" r:id="rId9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cem ar" initials="ma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4" autoAdjust="0"/>
    <p:restoredTop sz="94637"/>
  </p:normalViewPr>
  <p:slideViewPr>
    <p:cSldViewPr>
      <p:cViewPr>
        <p:scale>
          <a:sx n="126" d="100"/>
          <a:sy n="126" d="100"/>
        </p:scale>
        <p:origin x="-23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3223-4B73-4D0C-9BCE-01144916BE96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FB33F-A295-4954-8A9C-BF201426F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DBC55335-64EE-4C1C-8EAF-0F089D66AE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8056D7A1-19A1-4F65-A617-2F9D77EE6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456E0167-671E-41D4-A916-06ED62C14B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C9B86-B7CA-422D-A180-932AF424F15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96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7B49ED79-E196-4EE0-8536-EF5DB2A7A3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D5D0690-2559-4600-80BE-F35FD8DAE2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25B8F54-49C2-42F6-A380-4AAF53212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26817-E35B-45BD-A43B-97A156CDD68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DDF9466B-B507-40D7-9D20-38BD7EA040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CED0F98E-FB05-4157-9124-1CCAAD97D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63B532A6-13D4-47CA-936F-04921E294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7B5543-31F4-4764-B7D5-962B8810149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7B170651-3448-4B99-B17A-194D78D7D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49E69A63-18DA-427F-B775-05D18CB552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1E04F43D-FC72-4B4D-83DE-E816B4DFD5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9641FF-BECA-4E73-B190-7BD851FE6E86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7B170651-3448-4B99-B17A-194D78D7D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49E69A63-18DA-427F-B775-05D18CB552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1E04F43D-FC72-4B4D-83DE-E816B4DFD5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9641FF-BECA-4E73-B190-7BD851FE6E86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72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023F6693-4D4E-4B4F-8966-8802829F3B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8F94E748-338F-47F4-AE7F-C0D372E866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0CB11C3D-30C3-4781-A529-83EFBD7FF30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B15EA0-7E74-4729-B1C0-E80CC10F1DD8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6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8229600" cy="648072"/>
          </a:xfrm>
        </p:spPr>
        <p:txBody>
          <a:bodyPr/>
          <a:lstStyle>
            <a:lvl1pPr algn="r">
              <a:defRPr sz="32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7654"/>
            <a:ext cx="8229600" cy="3168351"/>
          </a:xfrm>
        </p:spPr>
        <p:txBody>
          <a:bodyPr/>
          <a:lstStyle>
            <a:lvl1pPr marL="342900" indent="-342900">
              <a:buFont typeface="Calibri" pitchFamily="34" charset="0"/>
              <a:buChar char="‒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72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67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5988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nl-NL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8150"/>
            <a:ext cx="8229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39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‒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4F64A3B0-545C-483B-A16F-32F9AFFF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25" y="1707654"/>
            <a:ext cx="8229600" cy="1512168"/>
          </a:xfrm>
        </p:spPr>
        <p:txBody>
          <a:bodyPr>
            <a:normAutofit fontScale="90000"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LÖKOSİTOZ İLE BAŞVURAN BİR HASTA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Hafta</a:t>
            </a:r>
            <a:endParaRPr lang="en-US" sz="32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6C912D7E-773E-4619-AC10-11B76574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25" y="3491096"/>
            <a:ext cx="8229600" cy="1008112"/>
          </a:xfrm>
        </p:spPr>
        <p:txBody>
          <a:bodyPr>
            <a:noAutofit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A. Emre Eşkazan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İstanbul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Universitesi-Cerrahpaşa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Tıp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Fakültesi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İç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Hastalıkları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Hematoloji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Dal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2B6A986-147A-8A4E-93A6-0C7ABADB6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352EBB-BE09-2C46-88DD-24EF011C2D2B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</p:spTree>
    <p:extLst>
      <p:ext uri="{BB962C8B-B14F-4D97-AF65-F5344CB8AC3E}">
        <p14:creationId xmlns:p14="http://schemas.microsoft.com/office/powerpoint/2010/main" val="16514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Sunumu/Ön Tanı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7399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Kronik Evre Kronik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Miyeloid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Lösemi (KML-KE)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Tanı için;</a:t>
            </a:r>
          </a:p>
          <a:p>
            <a:pPr marL="628650"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LAP skoru </a:t>
            </a:r>
          </a:p>
          <a:p>
            <a:pPr marL="628650"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gönderilen FİSH ile t(9;22)</a:t>
            </a:r>
          </a:p>
          <a:p>
            <a:pPr marL="628650"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BCR-ABL1 p190 ve p210</a:t>
            </a:r>
          </a:p>
          <a:p>
            <a:pPr marL="628650"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Kemik iliği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aspirasyon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(ve biyopsisi?) –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aspirasyon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materyalinden konvansiyonel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sitogenetik</a:t>
            </a: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gönderiliyor.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9EE6E03-F3BD-5043-8422-123408439F7F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</p:spTree>
    <p:extLst>
      <p:ext uri="{BB962C8B-B14F-4D97-AF65-F5344CB8AC3E}">
        <p14:creationId xmlns:p14="http://schemas.microsoft.com/office/powerpoint/2010/main" val="38884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Sunumu/Tanı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7399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LAP skoru –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düşük</a:t>
            </a:r>
          </a:p>
          <a:p>
            <a:pPr indent="0">
              <a:buNone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gönderilen FİSH ile t(9;22) –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%87 pozitif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Çevresel kandan </a:t>
            </a:r>
            <a:r>
              <a:rPr lang="tr-TR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p190 ve p210 –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p210 pozitif (e13a2) – %68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Kemik iliği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aspirasyon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(ve biyopsisi?) –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aspirasyon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materyalinden konvansiyonel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sitogenetik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Miyeloid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hiperplazi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retikülin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fibrozis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20/20</a:t>
            </a:r>
            <a:r>
              <a:rPr lang="tr-TR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t(9;22)(q34;q11) pozitif</a:t>
            </a:r>
            <a:endParaRPr lang="tr-TR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9EE6E03-F3BD-5043-8422-123408439F7F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</p:spTree>
    <p:extLst>
      <p:ext uri="{BB962C8B-B14F-4D97-AF65-F5344CB8AC3E}">
        <p14:creationId xmlns:p14="http://schemas.microsoft.com/office/powerpoint/2010/main" val="14488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0080AC90-5904-4E84-86C4-4F3206E4A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863844"/>
            <a:ext cx="8229600" cy="3168351"/>
          </a:xfrm>
        </p:spPr>
        <p:txBody>
          <a:bodyPr>
            <a:normAutofit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Sokal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Risk Skoru: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Düşük risk– (0,66)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Euro/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Hasford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Risk Skoru: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Düşük risk – (470,19)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EUTOS: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Düşük risk – (29)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ELTS Risk Skoru: </a:t>
            </a:r>
            <a:r>
              <a:rPr lang="tr-TR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Düşük risk – (0,8576)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E388FDE-1755-AE44-85D1-46333188F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E84004-0361-A843-BE3B-748177F5B1B0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05BE4F01-27A2-CA42-90C2-2FB92AFF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Sunumu/Risk Durumu</a:t>
            </a:r>
          </a:p>
        </p:txBody>
      </p:sp>
    </p:spTree>
    <p:extLst>
      <p:ext uri="{BB962C8B-B14F-4D97-AF65-F5344CB8AC3E}">
        <p14:creationId xmlns:p14="http://schemas.microsoft.com/office/powerpoint/2010/main" val="406998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3F250F77-8DDB-4CCA-8329-A3615624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3428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32 yaş kadın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Evli, çocuğu yok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Komorbidite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yok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Düşük risk KML-Ke – </a:t>
            </a:r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generik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400 mg/gün</a:t>
            </a:r>
            <a:endParaRPr lang="tr-TR" altLang="en-US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C7B937A7-A477-EB4F-A9F5-29E022DD7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F0E7AC-4D11-C54A-A56F-3CD94F903357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</a:t>
            </a:r>
            <a:r>
              <a:rPr lang="tr-TR" sz="1200" b="1"/>
              <a:t>– 2. </a:t>
            </a:r>
            <a:r>
              <a:rPr lang="tr-TR" sz="1200" b="1" dirty="0"/>
              <a:t>Hafta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B1C536D-BFE3-B242-BAFC-F44760CC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Sunumu/Tedavi</a:t>
            </a:r>
          </a:p>
        </p:txBody>
      </p:sp>
    </p:spTree>
    <p:extLst>
      <p:ext uri="{BB962C8B-B14F-4D97-AF65-F5344CB8AC3E}">
        <p14:creationId xmlns:p14="http://schemas.microsoft.com/office/powerpoint/2010/main" val="7600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EAD554A1-D96C-7544-87E3-192FB46A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B5BDA98-68FD-8F40-936A-1F448C2175BB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96DEBCE-2944-D741-B694-27D6E198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</a:t>
            </a:r>
            <a:r>
              <a:rPr lang="tr-TR" alt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İmatinib</a:t>
            </a:r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Yanıt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xmlns="" id="{17A18227-9957-F14F-81F0-F8B02D645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87831"/>
              </p:ext>
            </p:extLst>
          </p:nvPr>
        </p:nvGraphicFramePr>
        <p:xfrm>
          <a:off x="525427" y="2302393"/>
          <a:ext cx="374013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01">
                  <a:extLst>
                    <a:ext uri="{9D8B030D-6E8A-4147-A177-3AD203B41FA5}">
                      <a16:colId xmlns:a16="http://schemas.microsoft.com/office/drawing/2014/main" xmlns="" val="1913071152"/>
                    </a:ext>
                  </a:extLst>
                </a:gridCol>
                <a:gridCol w="1128320">
                  <a:extLst>
                    <a:ext uri="{9D8B030D-6E8A-4147-A177-3AD203B41FA5}">
                      <a16:colId xmlns:a16="http://schemas.microsoft.com/office/drawing/2014/main" xmlns="" val="2715487346"/>
                    </a:ext>
                  </a:extLst>
                </a:gridCol>
                <a:gridCol w="1353817">
                  <a:extLst>
                    <a:ext uri="{9D8B030D-6E8A-4147-A177-3AD203B41FA5}">
                      <a16:colId xmlns:a16="http://schemas.microsoft.com/office/drawing/2014/main" xmlns="" val="723869014"/>
                    </a:ext>
                  </a:extLst>
                </a:gridCol>
              </a:tblGrid>
              <a:tr h="291365">
                <a:tc>
                  <a:txBody>
                    <a:bodyPr/>
                    <a:lstStyle/>
                    <a:p>
                      <a:endParaRPr lang="tr-TR" sz="1600" noProof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03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Lökosit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 </a:t>
                      </a: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10</a:t>
                      </a:r>
                      <a:r>
                        <a:rPr lang="tr-TR" altLang="en-US" sz="1600" baseline="300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</a:t>
                      </a:r>
                      <a:endParaRPr lang="tr-TR" sz="16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[4 – 10]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637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Hemoglobin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 g/</a:t>
                      </a:r>
                      <a:r>
                        <a:rPr lang="tr-TR" altLang="en-US" sz="160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</a:t>
                      </a:r>
                      <a:endParaRPr lang="tr-TR" sz="16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[11,5 – 16,5]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896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 </a:t>
                      </a:r>
                      <a:r>
                        <a:rPr lang="tr-TR" altLang="en-US" sz="160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</a:t>
                      </a:r>
                      <a:endParaRPr lang="tr-TR" sz="16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[80 – 95]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96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Trombosit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 x10</a:t>
                      </a:r>
                      <a:r>
                        <a:rPr lang="tr-TR" altLang="en-US" sz="1600" baseline="300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</a:t>
                      </a:r>
                      <a:endParaRPr lang="tr-TR" sz="16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[150 – 400]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2326749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xmlns="" id="{028EB862-DC31-2242-8225-DCCA429CB50E}"/>
              </a:ext>
            </a:extLst>
          </p:cNvPr>
          <p:cNvSpPr txBox="1">
            <a:spLocks/>
          </p:cNvSpPr>
          <p:nvPr/>
        </p:nvSpPr>
        <p:spPr bwMode="auto">
          <a:xfrm>
            <a:off x="467544" y="1654976"/>
            <a:ext cx="374013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nl-NL"/>
            </a:defPPr>
            <a:lvl1pPr marL="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3. Ay – Tam Kan Sayımı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6B36723D-1315-4946-9B0F-3B25C11833CF}"/>
              </a:ext>
            </a:extLst>
          </p:cNvPr>
          <p:cNvSpPr txBox="1">
            <a:spLocks/>
          </p:cNvSpPr>
          <p:nvPr/>
        </p:nvSpPr>
        <p:spPr bwMode="auto">
          <a:xfrm>
            <a:off x="471822" y="4211267"/>
            <a:ext cx="374013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nl-NL"/>
            </a:defPPr>
            <a:lvl1pPr marL="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1600" b="0" dirty="0">
                <a:latin typeface="Calibri" panose="020F0502020204030204" pitchFamily="34" charset="0"/>
                <a:cs typeface="Calibri" panose="020F0502020204030204" pitchFamily="34" charset="0"/>
              </a:rPr>
              <a:t>Lökosit dağılımı normal ve </a:t>
            </a:r>
            <a:r>
              <a:rPr lang="tr-TR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blast</a:t>
            </a:r>
            <a:r>
              <a:rPr lang="tr-TR" sz="1600" b="0" dirty="0">
                <a:latin typeface="Calibri" panose="020F0502020204030204" pitchFamily="34" charset="0"/>
                <a:cs typeface="Calibri" panose="020F0502020204030204" pitchFamily="34" charset="0"/>
              </a:rPr>
              <a:t> yok.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Splenomegali</a:t>
            </a:r>
            <a:r>
              <a:rPr lang="tr-TR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palpe</a:t>
            </a:r>
            <a:r>
              <a:rPr lang="tr-TR" sz="1600" b="0" dirty="0">
                <a:latin typeface="Calibri" panose="020F0502020204030204" pitchFamily="34" charset="0"/>
                <a:cs typeface="Calibri" panose="020F0502020204030204" pitchFamily="34" charset="0"/>
              </a:rPr>
              <a:t> edilmiyor.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F8AA03D4-9B90-F041-A313-0001FFC566A7}"/>
              </a:ext>
            </a:extLst>
          </p:cNvPr>
          <p:cNvSpPr txBox="1">
            <a:spLocks/>
          </p:cNvSpPr>
          <p:nvPr/>
        </p:nvSpPr>
        <p:spPr bwMode="auto">
          <a:xfrm>
            <a:off x="4936320" y="1979012"/>
            <a:ext cx="4022104" cy="133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nl-NL"/>
            </a:defPPr>
            <a:lvl1pPr marL="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Takipte </a:t>
            </a:r>
            <a:r>
              <a:rPr lang="tr-T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ile ilişkili hematolojik ve/veya hematolojik olmayan </a:t>
            </a:r>
            <a:r>
              <a:rPr lang="tr-T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yok.</a:t>
            </a:r>
          </a:p>
          <a:p>
            <a:pPr>
              <a:defRPr/>
            </a:pPr>
            <a:endParaRPr lang="tr-T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3. ay </a:t>
            </a:r>
            <a:r>
              <a:rPr lang="tr-TR" sz="2400" b="0" i="1" dirty="0">
                <a:latin typeface="Calibri" panose="020F0502020204030204" pitchFamily="34" charset="0"/>
                <a:cs typeface="Calibri" panose="020F0502020204030204" pitchFamily="34" charset="0"/>
              </a:rPr>
              <a:t>BCR/ABL1</a:t>
            </a:r>
            <a:r>
              <a:rPr lang="tr-TR" sz="24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%9,6</a:t>
            </a:r>
            <a:endParaRPr lang="tr-TR" sz="2400" b="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0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EAD554A1-D96C-7544-87E3-192FB46A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B5BDA98-68FD-8F40-936A-1F448C2175BB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96DEBCE-2944-D741-B694-27D6E198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Sunumu/Moleküler Yanıt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0C339E7-0081-4B43-9C6C-A835C1EE0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9650" y="1303478"/>
            <a:ext cx="4890348" cy="349778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6B36723D-1315-4946-9B0F-3B25C11833CF}"/>
              </a:ext>
            </a:extLst>
          </p:cNvPr>
          <p:cNvSpPr txBox="1">
            <a:spLocks/>
          </p:cNvSpPr>
          <p:nvPr/>
        </p:nvSpPr>
        <p:spPr bwMode="auto">
          <a:xfrm>
            <a:off x="251520" y="1776089"/>
            <a:ext cx="3740138" cy="30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nl-NL"/>
            </a:defPPr>
            <a:lvl1pPr marL="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12 ay </a:t>
            </a:r>
            <a:r>
              <a:rPr lang="tr-T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400 mg/gün düzenli kullanıyor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tr-T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Son </a:t>
            </a:r>
            <a:r>
              <a:rPr lang="tr-TR" sz="2400" b="0" i="1" dirty="0">
                <a:latin typeface="Calibri" panose="020F0502020204030204" pitchFamily="34" charset="0"/>
                <a:cs typeface="Calibri" panose="020F0502020204030204" pitchFamily="34" charset="0"/>
              </a:rPr>
              <a:t>BCR/ABL1</a:t>
            </a:r>
            <a:r>
              <a:rPr lang="tr-TR" sz="24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%0,3 </a:t>
            </a:r>
          </a:p>
          <a:p>
            <a:pPr>
              <a:defRPr/>
            </a:pPr>
            <a:endParaRPr lang="tr-T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12. ayda 2. derece </a:t>
            </a:r>
            <a:r>
              <a:rPr lang="tr-T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ile ilişkili deri döküntüsü (+)</a:t>
            </a:r>
          </a:p>
        </p:txBody>
      </p:sp>
    </p:spTree>
    <p:extLst>
      <p:ext uri="{BB962C8B-B14F-4D97-AF65-F5344CB8AC3E}">
        <p14:creationId xmlns:p14="http://schemas.microsoft.com/office/powerpoint/2010/main" val="225833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6B6A261D-70E0-41D8-B4EE-9CDA3A3DA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tr-TR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Soru 1.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Hastaya tanı için yapılan tetkikleri yorumlayınız. Bunların yeterli olduğunu düşünüyor musunuz? Başka tetkik yapılmasına gerek var mıdır?</a:t>
            </a: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tr-TR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Soru 2. 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Hastaya başlanan tedavi ile ilgili yorum yapınız (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generik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vs.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original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2. kuşak TKİ vs.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imatinib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e14a2 vs. e13a2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vb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Soru 3.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Hastanın yanıtları (hematolojik</a:t>
            </a:r>
            <a:r>
              <a:rPr lang="tr-TR" altLang="en-US" sz="1600">
                <a:latin typeface="Calibri" panose="020F0502020204030204" pitchFamily="34" charset="0"/>
                <a:cs typeface="Calibri" panose="020F0502020204030204" pitchFamily="34" charset="0"/>
              </a:rPr>
              <a:t>/moleküler) hakkında 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görüşleriniz nelerdir? Hangi noktalarda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sitogenetik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inceleme yapardınız? Sizce hastada tedavi değişikliği yapılması gerekli midir?</a:t>
            </a:r>
          </a:p>
          <a:p>
            <a:pPr indent="0">
              <a:buNone/>
            </a:pPr>
            <a:endParaRPr lang="tr-TR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Soru 4. 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12. ayda gelişmiş hematolojik olmayan </a:t>
            </a:r>
            <a:r>
              <a:rPr lang="tr-TR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toksisiteyi</a:t>
            </a:r>
            <a:r>
              <a:rPr lang="tr-T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nasıl yönetirdiniz?</a:t>
            </a: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38C2F9C-4035-BB4B-A31F-D01B8AE5D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15EE75-EC86-C640-B595-5F83D27EBCAF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2. Hafta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13057442-21FE-7047-BB65-7962149E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Sorular</a:t>
            </a:r>
          </a:p>
        </p:txBody>
      </p:sp>
    </p:spTree>
    <p:extLst>
      <p:ext uri="{BB962C8B-B14F-4D97-AF65-F5344CB8AC3E}">
        <p14:creationId xmlns:p14="http://schemas.microsoft.com/office/powerpoint/2010/main" val="3971952362"/>
      </p:ext>
    </p:extLst>
  </p:cSld>
  <p:clrMapOvr>
    <a:masterClrMapping/>
  </p:clrMapOvr>
</p:sld>
</file>

<file path=ppt/theme/theme1.xml><?xml version="1.0" encoding="utf-8"?>
<a:theme xmlns:a="http://schemas.openxmlformats.org/drawingml/2006/main" name="EHA">
  <a:themeElements>
    <a:clrScheme name="Custom 2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HA" id="{F5DDA9BF-5F6C-4D10-9CA0-4991F87A9F00}" vid="{85DA17DF-DD77-4E9F-9ABD-32F2D79440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483</Words>
  <Application>Microsoft Office PowerPoint</Application>
  <PresentationFormat>Ekran Gösterisi (16:9)</PresentationFormat>
  <Paragraphs>88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EHA</vt:lpstr>
      <vt:lpstr>LÖKOSİTOZ İLE BAŞVURAN BİR HASTA  2. Hafta</vt:lpstr>
      <vt:lpstr>Olgu Sunumu/Ön Tanı</vt:lpstr>
      <vt:lpstr>Olgu Sunumu/Tanı</vt:lpstr>
      <vt:lpstr>Olgu Sunumu/Risk Durumu</vt:lpstr>
      <vt:lpstr>Olgu Sunumu/Tedavi</vt:lpstr>
      <vt:lpstr>Olgu Sunumu/İmatinib Yanıt</vt:lpstr>
      <vt:lpstr>Olgu Sunumu/Moleküler Yanıt</vt:lpstr>
      <vt:lpstr>Sorular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Chared Verschuur</dc:creator>
  <cp:lastModifiedBy>Teoman</cp:lastModifiedBy>
  <cp:revision>168</cp:revision>
  <dcterms:created xsi:type="dcterms:W3CDTF">2018-02-16T12:58:51Z</dcterms:created>
  <dcterms:modified xsi:type="dcterms:W3CDTF">2021-11-26T13:20:58Z</dcterms:modified>
</cp:coreProperties>
</file>