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</p:sldMasterIdLst>
  <p:notesMasterIdLst>
    <p:notesMasterId r:id="rId9"/>
  </p:notesMasterIdLst>
  <p:sldIdLst>
    <p:sldId id="265" r:id="rId2"/>
    <p:sldId id="266" r:id="rId3"/>
    <p:sldId id="273" r:id="rId4"/>
    <p:sldId id="274" r:id="rId5"/>
    <p:sldId id="268" r:id="rId6"/>
    <p:sldId id="269" r:id="rId7"/>
    <p:sldId id="271" r:id="rId8"/>
  </p:sldIdLst>
  <p:sldSz cx="9144000" cy="5143500" type="screen16x9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.cem ar" initials="ma" lastIdx="5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44" autoAdjust="0"/>
    <p:restoredTop sz="94637"/>
  </p:normalViewPr>
  <p:slideViewPr>
    <p:cSldViewPr>
      <p:cViewPr>
        <p:scale>
          <a:sx n="126" d="100"/>
          <a:sy n="126" d="100"/>
        </p:scale>
        <p:origin x="-234" y="1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2988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253223-4B73-4D0C-9BCE-01144916BE96}" type="datetimeFigureOut">
              <a:rPr lang="en-US" smtClean="0"/>
              <a:t>12/6/2021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4FB33F-A295-4954-8A9C-BF201426FA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842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="" xmlns:a16="http://schemas.microsoft.com/office/drawing/2014/main" id="{DBC55335-64EE-4C1C-8EAF-0F089D66AEE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="" xmlns:a16="http://schemas.microsoft.com/office/drawing/2014/main" id="{8056D7A1-19A1-4F65-A617-2F9D77EE6A4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5124" name="Slide Number Placeholder 3">
            <a:extLst>
              <a:ext uri="{FF2B5EF4-FFF2-40B4-BE49-F238E27FC236}">
                <a16:creationId xmlns="" xmlns:a16="http://schemas.microsoft.com/office/drawing/2014/main" id="{456E0167-671E-41D4-A916-06ED62C14BA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82C9B86-B7CA-422D-A180-932AF424F15B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="" xmlns:a16="http://schemas.microsoft.com/office/drawing/2014/main" id="{A602E2A8-9714-479B-BAFA-38C6FC819F4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="" xmlns:a16="http://schemas.microsoft.com/office/drawing/2014/main" id="{DA358262-94F5-48A4-8085-A9FE91A8EA9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7172" name="Slide Number Placeholder 3">
            <a:extLst>
              <a:ext uri="{FF2B5EF4-FFF2-40B4-BE49-F238E27FC236}">
                <a16:creationId xmlns="" xmlns:a16="http://schemas.microsoft.com/office/drawing/2014/main" id="{2478C1A6-8286-49C8-854A-EBD95623F682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1FAA139-63C1-44AB-B124-DAC95324B199}" type="slidenum">
              <a:rPr lang="en-US" altLang="en-US"/>
              <a:pPr algn="r" eaLnBrk="1" hangingPunct="1">
                <a:spcBef>
                  <a:spcPct val="0"/>
                </a:spcBef>
              </a:pPr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="" xmlns:a16="http://schemas.microsoft.com/office/drawing/2014/main" id="{A602E2A8-9714-479B-BAFA-38C6FC819F4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="" xmlns:a16="http://schemas.microsoft.com/office/drawing/2014/main" id="{DA358262-94F5-48A4-8085-A9FE91A8EA9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7172" name="Slide Number Placeholder 3">
            <a:extLst>
              <a:ext uri="{FF2B5EF4-FFF2-40B4-BE49-F238E27FC236}">
                <a16:creationId xmlns="" xmlns:a16="http://schemas.microsoft.com/office/drawing/2014/main" id="{2478C1A6-8286-49C8-854A-EBD95623F682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1FAA139-63C1-44AB-B124-DAC95324B199}" type="slidenum">
              <a:rPr lang="en-US" altLang="en-US"/>
              <a:pPr algn="r" eaLnBrk="1" hangingPunct="1">
                <a:spcBef>
                  <a:spcPct val="0"/>
                </a:spcBef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50968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="" xmlns:a16="http://schemas.microsoft.com/office/drawing/2014/main" id="{A602E2A8-9714-479B-BAFA-38C6FC819F4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="" xmlns:a16="http://schemas.microsoft.com/office/drawing/2014/main" id="{DA358262-94F5-48A4-8085-A9FE91A8EA9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7172" name="Slide Number Placeholder 3">
            <a:extLst>
              <a:ext uri="{FF2B5EF4-FFF2-40B4-BE49-F238E27FC236}">
                <a16:creationId xmlns="" xmlns:a16="http://schemas.microsoft.com/office/drawing/2014/main" id="{2478C1A6-8286-49C8-854A-EBD95623F682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1FAA139-63C1-44AB-B124-DAC95324B199}" type="slidenum">
              <a:rPr lang="en-US" altLang="en-US"/>
              <a:pPr algn="r" eaLnBrk="1" hangingPunct="1">
                <a:spcBef>
                  <a:spcPct val="0"/>
                </a:spcBef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84824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="" xmlns:a16="http://schemas.microsoft.com/office/drawing/2014/main" id="{7B49ED79-E196-4EE0-8536-EF5DB2A7A3F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="" xmlns:a16="http://schemas.microsoft.com/office/drawing/2014/main" id="{7D5D0690-2559-4600-80BE-F35FD8DAE2E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11268" name="Slide Number Placeholder 3">
            <a:extLst>
              <a:ext uri="{FF2B5EF4-FFF2-40B4-BE49-F238E27FC236}">
                <a16:creationId xmlns="" xmlns:a16="http://schemas.microsoft.com/office/drawing/2014/main" id="{225B8F54-49C2-42F6-A380-4AAF532124A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5B26817-E35B-45BD-A43B-97A156CDD68B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="" xmlns:a16="http://schemas.microsoft.com/office/drawing/2014/main" id="{DDF9466B-B507-40D7-9D20-38BD7EA040D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>
            <a:extLst>
              <a:ext uri="{FF2B5EF4-FFF2-40B4-BE49-F238E27FC236}">
                <a16:creationId xmlns="" xmlns:a16="http://schemas.microsoft.com/office/drawing/2014/main" id="{CED0F98E-FB05-4157-9124-1CCAAD97D73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13316" name="Slide Number Placeholder 3">
            <a:extLst>
              <a:ext uri="{FF2B5EF4-FFF2-40B4-BE49-F238E27FC236}">
                <a16:creationId xmlns="" xmlns:a16="http://schemas.microsoft.com/office/drawing/2014/main" id="{63B532A6-13D4-47CA-936F-04921E29419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B7B5543-31F4-4764-B7D5-962B88101491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="" xmlns:a16="http://schemas.microsoft.com/office/drawing/2014/main" id="{023F6693-4D4E-4B4F-8966-8802829F3B9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>
            <a:extLst>
              <a:ext uri="{FF2B5EF4-FFF2-40B4-BE49-F238E27FC236}">
                <a16:creationId xmlns="" xmlns:a16="http://schemas.microsoft.com/office/drawing/2014/main" id="{8F94E748-338F-47F4-AE7F-C0D372E866C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7412" name="Slide Number Placeholder 3">
            <a:extLst>
              <a:ext uri="{FF2B5EF4-FFF2-40B4-BE49-F238E27FC236}">
                <a16:creationId xmlns="" xmlns:a16="http://schemas.microsoft.com/office/drawing/2014/main" id="{0CB11C3D-30C3-4781-A529-83EFBD7FF30E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AB15EA0-7E74-4729-B1C0-E80CC10F1DD8}" type="slidenum">
              <a:rPr lang="en-US" altLang="en-US"/>
              <a:pPr algn="r"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 algn="ctr">
              <a:defRPr sz="3600">
                <a:solidFill>
                  <a:schemeClr val="tx2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26640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15566"/>
            <a:ext cx="8229600" cy="648072"/>
          </a:xfrm>
        </p:spPr>
        <p:txBody>
          <a:bodyPr/>
          <a:lstStyle>
            <a:lvl1pPr algn="r">
              <a:defRPr sz="3200" b="1">
                <a:solidFill>
                  <a:schemeClr val="tx2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7654"/>
            <a:ext cx="8229600" cy="3168351"/>
          </a:xfrm>
        </p:spPr>
        <p:txBody>
          <a:bodyPr/>
          <a:lstStyle>
            <a:lvl1pPr marL="342900" indent="-342900">
              <a:buFont typeface="Calibri" pitchFamily="34" charset="0"/>
              <a:buChar char="‒"/>
              <a:defRPr sz="2800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742950" indent="-285750">
              <a:buFont typeface="Arial" pitchFamily="34" charset="0"/>
              <a:buChar char="•"/>
              <a:defRPr sz="2800"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747245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9662"/>
            <a:ext cx="4038600" cy="3168353"/>
          </a:xfrm>
        </p:spPr>
        <p:txBody>
          <a:bodyPr/>
          <a:lstStyle>
            <a:lvl1pPr>
              <a:defRPr sz="2800">
                <a:latin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9662"/>
            <a:ext cx="4038600" cy="3168353"/>
          </a:xfrm>
        </p:spPr>
        <p:txBody>
          <a:bodyPr/>
          <a:lstStyle>
            <a:lvl1pPr>
              <a:defRPr sz="2800">
                <a:latin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7672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915988"/>
            <a:ext cx="82296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nl-NL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08150"/>
            <a:ext cx="8229600" cy="32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953952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</p:sldLayoutIdLst>
  <p:hf hdr="0" ftr="0" dt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rebuchet MS" pitchFamily="34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rebuchet MS" pitchFamily="34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rebuchet MS" pitchFamily="34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rebuchet MS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Calibri" pitchFamily="34" charset="0"/>
        <a:buChar char="‒"/>
        <a:defRPr sz="2800" kern="1200">
          <a:solidFill>
            <a:schemeClr val="tx2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2"/>
          </a:solidFill>
          <a:latin typeface="Calibri" panose="020F0502020204030204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="" xmlns:a16="http://schemas.microsoft.com/office/drawing/2014/main" id="{4F64A3B0-545C-483B-A16F-32F9AFFF9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525" y="1707654"/>
            <a:ext cx="8229600" cy="1512168"/>
          </a:xfrm>
        </p:spPr>
        <p:txBody>
          <a:bodyPr>
            <a:normAutofit fontScale="90000"/>
          </a:bodyPr>
          <a:lstStyle>
            <a:defPPr>
              <a:defRPr lang="nl-NL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r>
              <a:rPr lang="en-US" sz="3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LÖKOSİTOZ İLE BAŞVURAN BİR HASTA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tr-TR" sz="3200" b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sz="3200" b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3200" b="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Hafta</a:t>
            </a:r>
            <a:endParaRPr lang="en-US" sz="3200" b="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1" name="Subtitle 2">
            <a:extLst>
              <a:ext uri="{FF2B5EF4-FFF2-40B4-BE49-F238E27FC236}">
                <a16:creationId xmlns="" xmlns:a16="http://schemas.microsoft.com/office/drawing/2014/main" id="{6C912D7E-773E-4619-AC10-11B765749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525" y="3491096"/>
            <a:ext cx="8229600" cy="1008112"/>
          </a:xfrm>
        </p:spPr>
        <p:txBody>
          <a:bodyPr>
            <a:noAutofit/>
          </a:bodyPr>
          <a:lstStyle>
            <a:defPPr>
              <a:defRPr lang="nl-NL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charset="0"/>
              <a:buNone/>
              <a:defRPr/>
            </a:pPr>
            <a:r>
              <a:rPr lang="en-GB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 A. Emre Eşkazan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en-GB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İstanbul </a:t>
            </a:r>
            <a:r>
              <a:rPr lang="en-GB" sz="1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Üniversitesi-Cerrahpaşa</a:t>
            </a:r>
            <a:r>
              <a:rPr lang="en-GB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1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Cerrahpaşa</a:t>
            </a:r>
            <a:r>
              <a:rPr lang="en-GB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Tıp</a:t>
            </a:r>
            <a:r>
              <a:rPr lang="en-GB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Fakültesi</a:t>
            </a:r>
            <a:endParaRPr lang="en-GB" sz="1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buFont typeface="Arial" charset="0"/>
              <a:buNone/>
              <a:defRPr/>
            </a:pPr>
            <a:r>
              <a:rPr lang="en-GB" sz="1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İç</a:t>
            </a:r>
            <a:r>
              <a:rPr lang="en-GB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Hastalıkları</a:t>
            </a:r>
            <a:r>
              <a:rPr lang="en-GB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Anabilim</a:t>
            </a:r>
            <a:r>
              <a:rPr lang="en-GB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Dalı</a:t>
            </a:r>
            <a:r>
              <a:rPr lang="en-GB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1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Hematoloji</a:t>
            </a:r>
            <a:r>
              <a:rPr lang="en-GB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Bilim</a:t>
            </a:r>
            <a:r>
              <a:rPr lang="en-GB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Dalı</a:t>
            </a:r>
            <a:endParaRPr lang="en-US" sz="1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="" xmlns:a16="http://schemas.microsoft.com/office/drawing/2014/main" id="{C2B6A986-147A-8A4E-93A6-0C7ABADB63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7750"/>
            <a:ext cx="4269160" cy="843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3D352EBB-BE09-2C46-88DD-24EF011C2D2B}"/>
              </a:ext>
            </a:extLst>
          </p:cNvPr>
          <p:cNvSpPr txBox="1"/>
          <p:nvPr/>
        </p:nvSpPr>
        <p:spPr>
          <a:xfrm>
            <a:off x="2688092" y="4887250"/>
            <a:ext cx="33771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/>
              <a:t>THD KML&amp;MPN Ustalık Sınıfı - 1. Modül – 4. Hafta</a:t>
            </a:r>
          </a:p>
        </p:txBody>
      </p:sp>
    </p:spTree>
    <p:extLst>
      <p:ext uri="{BB962C8B-B14F-4D97-AF65-F5344CB8AC3E}">
        <p14:creationId xmlns:p14="http://schemas.microsoft.com/office/powerpoint/2010/main" val="1651452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="" xmlns:a16="http://schemas.microsoft.com/office/drawing/2014/main" id="{8A511FFE-B247-49DB-A7F4-94E68C6A4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098241"/>
            <a:ext cx="8229600" cy="648072"/>
          </a:xfrm>
        </p:spPr>
        <p:txBody>
          <a:bodyPr/>
          <a:lstStyle>
            <a:defPPr>
              <a:defRPr lang="nl-NL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en-US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Olgu Sunumu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="" xmlns:a16="http://schemas.microsoft.com/office/drawing/2014/main" id="{663ACE18-4EE8-4FDB-A754-5856602800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18899"/>
            <a:ext cx="8229600" cy="3168351"/>
          </a:xfrm>
        </p:spPr>
        <p:txBody>
          <a:bodyPr/>
          <a:lstStyle>
            <a:defPPr>
              <a:defRPr lang="nl-NL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alt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Dasatinib</a:t>
            </a:r>
            <a:r>
              <a:rPr lang="tr-TR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altında optimal yanıtlı hasta nefes darlığı nedeniyle tetkik ediliyor.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alt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Fizik muayenesinde sağ akciğer bazalde solunum sesleri alınamıyor, perküsyonda sağ </a:t>
            </a:r>
            <a:r>
              <a:rPr lang="tr-TR" alt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kostadiafragmatik</a:t>
            </a:r>
            <a:r>
              <a:rPr lang="tr-TR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sinüs kapalı tespit ediliyor, bunun dışında fizik muayenede bir patoloji yok.</a:t>
            </a:r>
          </a:p>
          <a:p>
            <a:pPr indent="0">
              <a:buNone/>
            </a:pPr>
            <a:endParaRPr lang="tr-TR" alt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PA akciğer </a:t>
            </a:r>
            <a:r>
              <a:rPr lang="tr-TR" alt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grafisinde</a:t>
            </a:r>
            <a:r>
              <a:rPr lang="tr-TR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sağ orta alana kadar </a:t>
            </a:r>
            <a:r>
              <a:rPr lang="tr-TR" alt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plevral</a:t>
            </a:r>
            <a:r>
              <a:rPr lang="tr-TR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alt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efüzyon</a:t>
            </a:r>
            <a:r>
              <a:rPr lang="tr-TR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(PE) tespit ediliyor.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alt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alt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Troponin</a:t>
            </a:r>
            <a:r>
              <a:rPr lang="tr-TR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ve NT-</a:t>
            </a:r>
            <a:r>
              <a:rPr lang="tr-TR" alt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proBNP</a:t>
            </a:r>
            <a:r>
              <a:rPr lang="tr-TR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değerleri normal değerlerde, EKG’de göğüs derivasyonlarında düşük QRS voltajı tespit ediliyor, </a:t>
            </a:r>
            <a:r>
              <a:rPr lang="tr-TR" alt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QTc</a:t>
            </a:r>
            <a:r>
              <a:rPr lang="tr-TR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440 </a:t>
            </a:r>
            <a:r>
              <a:rPr lang="tr-TR" alt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ms</a:t>
            </a:r>
            <a:r>
              <a:rPr lang="tr-TR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bulunuyor.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alt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alt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Transtorasik</a:t>
            </a:r>
            <a:r>
              <a:rPr lang="tr-TR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ekokardiyografide 10 mm </a:t>
            </a:r>
            <a:r>
              <a:rPr lang="tr-TR" alt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perikardiyal</a:t>
            </a:r>
            <a:r>
              <a:rPr lang="tr-TR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alt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efüzyon</a:t>
            </a:r>
            <a:r>
              <a:rPr lang="tr-TR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mevcut, </a:t>
            </a:r>
            <a:r>
              <a:rPr lang="tr-TR" alt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pulmoner</a:t>
            </a:r>
            <a:r>
              <a:rPr lang="tr-TR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arter </a:t>
            </a:r>
            <a:r>
              <a:rPr lang="tr-TR" alt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sistolik</a:t>
            </a:r>
            <a:r>
              <a:rPr lang="tr-TR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basıncı 24 </a:t>
            </a:r>
            <a:r>
              <a:rPr lang="tr-TR" alt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mmHg</a:t>
            </a:r>
            <a:r>
              <a:rPr lang="tr-TR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(22-30 </a:t>
            </a:r>
            <a:r>
              <a:rPr lang="tr-TR" alt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mmHg</a:t>
            </a:r>
            <a:r>
              <a:rPr lang="tr-TR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) olarak ölçülüyor.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="" xmlns:a16="http://schemas.microsoft.com/office/drawing/2014/main" id="{7370F851-321B-794C-8DFE-4C36D7C937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7750"/>
            <a:ext cx="4269160" cy="843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B66D3B4C-448E-AD46-B36E-12D7DF26D2A8}"/>
              </a:ext>
            </a:extLst>
          </p:cNvPr>
          <p:cNvSpPr txBox="1"/>
          <p:nvPr/>
        </p:nvSpPr>
        <p:spPr>
          <a:xfrm>
            <a:off x="2688092" y="4887250"/>
            <a:ext cx="33771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/>
              <a:t>THD KML&amp;MPN Ustalık Sınıfı - 1. Modül – 4. Hafta</a:t>
            </a:r>
          </a:p>
        </p:txBody>
      </p:sp>
    </p:spTree>
    <p:extLst>
      <p:ext uri="{BB962C8B-B14F-4D97-AF65-F5344CB8AC3E}">
        <p14:creationId xmlns:p14="http://schemas.microsoft.com/office/powerpoint/2010/main" val="3888481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="" xmlns:a16="http://schemas.microsoft.com/office/drawing/2014/main" id="{8A511FFE-B247-49DB-A7F4-94E68C6A4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098241"/>
            <a:ext cx="8229600" cy="648072"/>
          </a:xfrm>
        </p:spPr>
        <p:txBody>
          <a:bodyPr/>
          <a:lstStyle>
            <a:defPPr>
              <a:defRPr lang="nl-NL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en-US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Olgu Sunumu/PE Yönetimi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="" xmlns:a16="http://schemas.microsoft.com/office/drawing/2014/main" id="{663ACE18-4EE8-4FDB-A754-5856602800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716" y="1718899"/>
            <a:ext cx="7931224" cy="3168351"/>
          </a:xfrm>
        </p:spPr>
        <p:txBody>
          <a:bodyPr/>
          <a:lstStyle>
            <a:defPPr>
              <a:defRPr lang="nl-NL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Evre 2 PE tespit edilen hastada, </a:t>
            </a:r>
            <a:r>
              <a:rPr lang="tr-TR" alt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PE’nin</a:t>
            </a:r>
            <a:r>
              <a:rPr lang="tr-TR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alt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dasatinib</a:t>
            </a:r>
            <a:r>
              <a:rPr lang="tr-TR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ile ilişkili olduğu düşünülüyor.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alt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alt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Dasatinib</a:t>
            </a:r>
            <a:r>
              <a:rPr lang="tr-TR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tedavisine ara veriliyor, haftada 2 gün </a:t>
            </a:r>
            <a:r>
              <a:rPr lang="tr-TR" alt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furosemid</a:t>
            </a:r>
            <a:r>
              <a:rPr lang="tr-TR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40 mg </a:t>
            </a:r>
            <a:r>
              <a:rPr lang="tr-TR" alt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tb</a:t>
            </a:r>
            <a:r>
              <a:rPr lang="tr-TR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1x1 veriliyor.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alt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2 hafta sonra hastadaki </a:t>
            </a:r>
            <a:r>
              <a:rPr lang="tr-TR" alt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PE’nin</a:t>
            </a:r>
            <a:r>
              <a:rPr lang="tr-TR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fizik muayenede azaldığı görülüyor, PA akciğer </a:t>
            </a:r>
            <a:r>
              <a:rPr lang="tr-TR" alt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grafisi</a:t>
            </a:r>
            <a:r>
              <a:rPr lang="tr-TR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de bunu destekliyor.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alt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="" xmlns:a16="http://schemas.microsoft.com/office/drawing/2014/main" id="{7370F851-321B-794C-8DFE-4C36D7C937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7750"/>
            <a:ext cx="4269160" cy="843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1540CAA3-0A78-6F43-837E-06B9D1898C60}"/>
              </a:ext>
            </a:extLst>
          </p:cNvPr>
          <p:cNvSpPr txBox="1"/>
          <p:nvPr/>
        </p:nvSpPr>
        <p:spPr>
          <a:xfrm>
            <a:off x="2688092" y="4887250"/>
            <a:ext cx="33771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/>
              <a:t>THD KML&amp;MPN Ustalık Sınıfı - 1. Modül – 4. Hafta</a:t>
            </a:r>
          </a:p>
        </p:txBody>
      </p:sp>
    </p:spTree>
    <p:extLst>
      <p:ext uri="{BB962C8B-B14F-4D97-AF65-F5344CB8AC3E}">
        <p14:creationId xmlns:p14="http://schemas.microsoft.com/office/powerpoint/2010/main" val="144887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="" xmlns:a16="http://schemas.microsoft.com/office/drawing/2014/main" id="{8A511FFE-B247-49DB-A7F4-94E68C6A4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098241"/>
            <a:ext cx="8229600" cy="648072"/>
          </a:xfrm>
        </p:spPr>
        <p:txBody>
          <a:bodyPr/>
          <a:lstStyle>
            <a:defPPr>
              <a:defRPr lang="nl-NL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en-US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Olgu Sunumu/Tedavi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="" xmlns:a16="http://schemas.microsoft.com/office/drawing/2014/main" id="{663ACE18-4EE8-4FDB-A754-5856602800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716" y="1718899"/>
            <a:ext cx="7931224" cy="3168351"/>
          </a:xfrm>
        </p:spPr>
        <p:txBody>
          <a:bodyPr/>
          <a:lstStyle>
            <a:defPPr>
              <a:defRPr lang="nl-NL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2 hafta sonra PA akciğer </a:t>
            </a:r>
            <a:r>
              <a:rPr lang="tr-TR" alt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grafisi</a:t>
            </a:r>
            <a:r>
              <a:rPr lang="tr-TR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ve fizik muayenede </a:t>
            </a:r>
            <a:r>
              <a:rPr lang="tr-TR" alt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PE’nin</a:t>
            </a:r>
            <a:r>
              <a:rPr lang="tr-TR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tamamen gerilediği görülüyor, </a:t>
            </a:r>
            <a:r>
              <a:rPr lang="tr-TR" alt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furosemid</a:t>
            </a:r>
            <a:r>
              <a:rPr lang="tr-TR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tedavisi kesiliyor.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alt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Toplamda 1 ay süre ile </a:t>
            </a:r>
            <a:r>
              <a:rPr lang="tr-TR" alt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dasatinib</a:t>
            </a:r>
            <a:r>
              <a:rPr lang="tr-TR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almayan hastaya, </a:t>
            </a:r>
            <a:r>
              <a:rPr lang="tr-TR" alt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dasatinib</a:t>
            </a:r>
            <a:r>
              <a:rPr lang="tr-TR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tedavisi 70 mg/gün olarak tekrar başlanıyor.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alt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Takipte PE tekrarlamıyor, hastada </a:t>
            </a:r>
            <a:r>
              <a:rPr lang="tr-TR" alt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dasatinib</a:t>
            </a:r>
            <a:r>
              <a:rPr lang="tr-TR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ile ilişkili ek bir </a:t>
            </a:r>
            <a:r>
              <a:rPr lang="tr-TR" alt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toksisite</a:t>
            </a:r>
            <a:r>
              <a:rPr lang="tr-TR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gelişmiyor.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="" xmlns:a16="http://schemas.microsoft.com/office/drawing/2014/main" id="{7370F851-321B-794C-8DFE-4C36D7C937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7750"/>
            <a:ext cx="4269160" cy="843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1540CAA3-0A78-6F43-837E-06B9D1898C60}"/>
              </a:ext>
            </a:extLst>
          </p:cNvPr>
          <p:cNvSpPr txBox="1"/>
          <p:nvPr/>
        </p:nvSpPr>
        <p:spPr>
          <a:xfrm>
            <a:off x="2688092" y="4887250"/>
            <a:ext cx="33771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/>
              <a:t>THD KML&amp;MPN Ustalık Sınıfı - 1. Modül – 4. Hafta</a:t>
            </a:r>
          </a:p>
        </p:txBody>
      </p:sp>
    </p:spTree>
    <p:extLst>
      <p:ext uri="{BB962C8B-B14F-4D97-AF65-F5344CB8AC3E}">
        <p14:creationId xmlns:p14="http://schemas.microsoft.com/office/powerpoint/2010/main" val="86654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="" xmlns:a16="http://schemas.microsoft.com/office/drawing/2014/main" id="{9E388FDE-1755-AE44-85D1-46333188F2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7750"/>
            <a:ext cx="4269160" cy="843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>
            <a:extLst>
              <a:ext uri="{FF2B5EF4-FFF2-40B4-BE49-F238E27FC236}">
                <a16:creationId xmlns="" xmlns:a16="http://schemas.microsoft.com/office/drawing/2014/main" id="{05BE4F01-27A2-CA42-90C2-2FB92AFF0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098241"/>
            <a:ext cx="8229600" cy="648072"/>
          </a:xfrm>
        </p:spPr>
        <p:txBody>
          <a:bodyPr/>
          <a:lstStyle>
            <a:defPPr>
              <a:defRPr lang="nl-NL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en-US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Olgu Sunumu/Takip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94B2A3A6-1362-5F4D-8D0D-32A936B99992}"/>
              </a:ext>
            </a:extLst>
          </p:cNvPr>
          <p:cNvSpPr txBox="1"/>
          <p:nvPr/>
        </p:nvSpPr>
        <p:spPr>
          <a:xfrm>
            <a:off x="2688092" y="4887250"/>
            <a:ext cx="33771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/>
              <a:t>THD KML&amp;MPN Ustalık Sınıfı - 1. Modül – 4. Hafta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="" xmlns:a16="http://schemas.microsoft.com/office/drawing/2014/main" id="{E5FFF541-1539-464B-B613-B20320A749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114" y="1679627"/>
            <a:ext cx="8229599" cy="3168351"/>
          </a:xfrm>
        </p:spPr>
        <p:txBody>
          <a:bodyPr/>
          <a:lstStyle>
            <a:defPPr>
              <a:defRPr lang="nl-NL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tr-TR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Dasatinib</a:t>
            </a:r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70 mg/gün kullanan hastanın </a:t>
            </a:r>
            <a:r>
              <a:rPr lang="tr-TR" altLang="en-US" sz="1800" i="1" dirty="0">
                <a:latin typeface="Calibri" panose="020F0502020204030204" pitchFamily="34" charset="0"/>
                <a:cs typeface="Calibri" panose="020F0502020204030204" pitchFamily="34" charset="0"/>
              </a:rPr>
              <a:t>BCR-ABL1 </a:t>
            </a:r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IS değerleri MR</a:t>
            </a:r>
            <a:r>
              <a:rPr lang="tr-TR" altLang="en-US" sz="18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-MR</a:t>
            </a:r>
            <a:r>
              <a:rPr lang="tr-TR" altLang="en-US" sz="18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4,5</a:t>
            </a:r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arasında seyrediyor. </a:t>
            </a:r>
          </a:p>
          <a:p>
            <a:pPr lvl="1"/>
            <a:endParaRPr lang="tr-TR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tr-TR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QTc</a:t>
            </a:r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: 450 </a:t>
            </a:r>
            <a:r>
              <a:rPr lang="tr-TR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ms</a:t>
            </a:r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1"/>
            <a:endParaRPr lang="tr-TR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Bu arada hastanın ikinci bir görüş için başka bir hematoloğa gittiği ve o hekimin yaptığı incelemelerde hastanın kendisi ile HLA tam uyumlu 28 yaşında erkek kardeş </a:t>
            </a:r>
            <a:r>
              <a:rPr lang="tr-TR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donör</a:t>
            </a:r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adayı olduğu öğreniliyor.</a:t>
            </a:r>
          </a:p>
          <a:p>
            <a:pPr lvl="1"/>
            <a:endParaRPr lang="tr-TR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Hasta size kök hücre nakli olması gerekip, gerekmediğini soruyor.</a:t>
            </a:r>
          </a:p>
          <a:p>
            <a:pPr lvl="1"/>
            <a:endParaRPr lang="tr-TR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tr-TR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9987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Content Placeholder 2">
            <a:extLst>
              <a:ext uri="{FF2B5EF4-FFF2-40B4-BE49-F238E27FC236}">
                <a16:creationId xmlns="" xmlns:a16="http://schemas.microsoft.com/office/drawing/2014/main" id="{3F250F77-8DDB-4CCA-8329-A36156248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87516"/>
            <a:ext cx="8229600" cy="3168351"/>
          </a:xfrm>
        </p:spPr>
        <p:txBody>
          <a:bodyPr/>
          <a:lstStyle>
            <a:defPPr>
              <a:defRPr lang="nl-NL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37 yaşında ve toplam takibinin 72., </a:t>
            </a:r>
            <a:r>
              <a:rPr lang="tr-TR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dasatinib</a:t>
            </a:r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tedavisinin ise 36. ayında olan hasta gebelik istediğini söylüyor ve size bunun mümkün olup, olmadığını soruyor.</a:t>
            </a:r>
          </a:p>
          <a:p>
            <a:pPr lvl="1"/>
            <a:endParaRPr lang="tr-TR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Bu arada hasta bir süredir </a:t>
            </a:r>
            <a:r>
              <a:rPr lang="tr-TR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sitalopram</a:t>
            </a:r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tedavisini kesmiş, </a:t>
            </a:r>
            <a:r>
              <a:rPr lang="tr-TR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QTc</a:t>
            </a:r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: 430 </a:t>
            </a:r>
            <a:r>
              <a:rPr lang="tr-TR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ms</a:t>
            </a:r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lvl="1"/>
            <a:endParaRPr lang="tr-TR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Hasta aralıklı baş ağrılarının olduğunu, bunun </a:t>
            </a:r>
            <a:r>
              <a:rPr lang="tr-TR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dasatinib</a:t>
            </a:r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ile ilişkili olduğunu düşündüğünü ve artık ilaç kullanmak istemediğini belirtiyor ve size </a:t>
            </a:r>
            <a:r>
              <a:rPr lang="tr-TR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dasatinibi</a:t>
            </a:r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tamamen kesip, kesemeyeceğini de soruyor.</a:t>
            </a:r>
          </a:p>
          <a:p>
            <a:pPr marL="57150" lvl="1" indent="0">
              <a:buNone/>
            </a:pPr>
            <a:endParaRPr lang="tr-TR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Yaklaşık 3 yıldır </a:t>
            </a:r>
            <a:r>
              <a:rPr lang="tr-TR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dasatinib</a:t>
            </a:r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altında derin moleküler yanıtta takip ediliyor.</a:t>
            </a:r>
          </a:p>
          <a:p>
            <a:pPr marL="57150" lvl="1" indent="0">
              <a:buNone/>
            </a:pPr>
            <a:endParaRPr lang="tr-TR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="" xmlns:a16="http://schemas.microsoft.com/office/drawing/2014/main" id="{C7B937A7-A477-EB4F-A9F5-29E022DD7E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7750"/>
            <a:ext cx="4269160" cy="843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>
            <a:extLst>
              <a:ext uri="{FF2B5EF4-FFF2-40B4-BE49-F238E27FC236}">
                <a16:creationId xmlns="" xmlns:a16="http://schemas.microsoft.com/office/drawing/2014/main" id="{DB1C536D-BFE3-B242-BAFC-F44760CC0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098241"/>
            <a:ext cx="8229600" cy="648072"/>
          </a:xfrm>
        </p:spPr>
        <p:txBody>
          <a:bodyPr/>
          <a:lstStyle>
            <a:defPPr>
              <a:defRPr lang="nl-NL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en-US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Olgu Sunumu/Takip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EB0CE663-3173-7348-8306-F4B5FADEA37A}"/>
              </a:ext>
            </a:extLst>
          </p:cNvPr>
          <p:cNvSpPr txBox="1"/>
          <p:nvPr/>
        </p:nvSpPr>
        <p:spPr>
          <a:xfrm>
            <a:off x="2688092" y="4887250"/>
            <a:ext cx="33771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/>
              <a:t>THD KML&amp;MPN Ustalık Sınıfı - 1. Modül – 4. Hafta</a:t>
            </a:r>
          </a:p>
        </p:txBody>
      </p:sp>
    </p:spTree>
    <p:extLst>
      <p:ext uri="{BB962C8B-B14F-4D97-AF65-F5344CB8AC3E}">
        <p14:creationId xmlns:p14="http://schemas.microsoft.com/office/powerpoint/2010/main" val="760084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Content Placeholder 2">
            <a:extLst>
              <a:ext uri="{FF2B5EF4-FFF2-40B4-BE49-F238E27FC236}">
                <a16:creationId xmlns="" xmlns:a16="http://schemas.microsoft.com/office/drawing/2014/main" id="{6B6A261D-70E0-41D8-B4EE-9CDA3A3DA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defPPr>
              <a:defRPr lang="nl-NL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tr-TR" alt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Soru 1.</a:t>
            </a:r>
            <a:r>
              <a:rPr lang="tr-TR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Hastada gelişen </a:t>
            </a:r>
            <a:r>
              <a:rPr lang="tr-TR" alt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PE’nin</a:t>
            </a:r>
            <a:r>
              <a:rPr lang="tr-TR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yönetimi hakkında ne düşünüyorsunuz? Siz olsaydınız farklı bir uygulamada bulunur muydunuz? Lütfen tartışınız.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tr-TR" alt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Soru 2. </a:t>
            </a:r>
            <a:r>
              <a:rPr lang="tr-TR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Tarif edilen hastada sizce </a:t>
            </a:r>
            <a:r>
              <a:rPr lang="tr-TR" alt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allojeneik</a:t>
            </a:r>
            <a:r>
              <a:rPr lang="tr-TR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kök hücre nakli </a:t>
            </a:r>
            <a:r>
              <a:rPr lang="tr-TR" alt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endikasyonu</a:t>
            </a:r>
            <a:r>
              <a:rPr lang="tr-TR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var mıdır? Mevcut bilgiler ışığında lütfen yorumlayınız.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0">
              <a:buNone/>
            </a:pPr>
            <a:r>
              <a:rPr lang="tr-TR" alt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Soru 3.</a:t>
            </a:r>
            <a:r>
              <a:rPr lang="tr-TR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Hastanın gebe kalıp, kalamayacağını ve bununla ilgili nasıl bir planlamanın uygun olabileceğini tartışınız.</a:t>
            </a:r>
          </a:p>
          <a:p>
            <a:pPr indent="0">
              <a:buNone/>
            </a:pPr>
            <a:endParaRPr lang="tr-TR" alt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0">
              <a:buNone/>
            </a:pPr>
            <a:r>
              <a:rPr lang="tr-TR" alt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Soru 4. </a:t>
            </a:r>
            <a:r>
              <a:rPr lang="tr-TR" alt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Tariflenen</a:t>
            </a:r>
            <a:r>
              <a:rPr lang="tr-TR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hastadaki baş ağrısı gerçekten </a:t>
            </a:r>
            <a:r>
              <a:rPr lang="tr-TR" alt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dasatinib</a:t>
            </a:r>
            <a:r>
              <a:rPr lang="tr-TR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ile ilişkili olabilir mi? Bu hasta tedavisiz </a:t>
            </a:r>
            <a:r>
              <a:rPr lang="tr-TR" alt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remisyon</a:t>
            </a:r>
            <a:r>
              <a:rPr lang="tr-TR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tr-TR" altLang="en-US" sz="1400" i="1" dirty="0" err="1">
                <a:latin typeface="Calibri" panose="020F0502020204030204" pitchFamily="34" charset="0"/>
                <a:cs typeface="Calibri" panose="020F0502020204030204" pitchFamily="34" charset="0"/>
              </a:rPr>
              <a:t>treatment-free</a:t>
            </a:r>
            <a:r>
              <a:rPr lang="tr-TR" alt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altLang="en-US" sz="1400" i="1" dirty="0" err="1">
                <a:latin typeface="Calibri" panose="020F0502020204030204" pitchFamily="34" charset="0"/>
                <a:cs typeface="Calibri" panose="020F0502020204030204" pitchFamily="34" charset="0"/>
              </a:rPr>
              <a:t>remission</a:t>
            </a:r>
            <a:r>
              <a:rPr lang="tr-TR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) için uygun bir aday mıdır? Lütfen yorumlayınız. Ayrıca tedavisiz </a:t>
            </a:r>
            <a:r>
              <a:rPr lang="tr-TR" alt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remisyon</a:t>
            </a:r>
            <a:r>
              <a:rPr lang="tr-TR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için olmazsa olmaz ve ideal şartlar ile tedavisi kesimi sonrasındaki takip önerilerini ve tedavi kesilmesi sonrası olası yaşanabilecek sorunları tartışınız.</a:t>
            </a:r>
            <a:endParaRPr lang="en-GB" alt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="" xmlns:a16="http://schemas.microsoft.com/office/drawing/2014/main" id="{838C2F9C-4035-BB4B-A31F-D01B8AE5D3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7750"/>
            <a:ext cx="4269160" cy="843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>
            <a:extLst>
              <a:ext uri="{FF2B5EF4-FFF2-40B4-BE49-F238E27FC236}">
                <a16:creationId xmlns="" xmlns:a16="http://schemas.microsoft.com/office/drawing/2014/main" id="{13057442-21FE-7047-BB65-7962149EC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098241"/>
            <a:ext cx="8229600" cy="648072"/>
          </a:xfrm>
        </p:spPr>
        <p:txBody>
          <a:bodyPr/>
          <a:lstStyle>
            <a:defPPr>
              <a:defRPr lang="nl-NL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en-US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Sorular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9B7E4551-8024-E149-9807-099B3869ACC9}"/>
              </a:ext>
            </a:extLst>
          </p:cNvPr>
          <p:cNvSpPr txBox="1"/>
          <p:nvPr/>
        </p:nvSpPr>
        <p:spPr>
          <a:xfrm>
            <a:off x="2688092" y="4887250"/>
            <a:ext cx="33771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/>
              <a:t>THD KML&amp;MPN Ustalık Sınıfı - 1. Modül </a:t>
            </a:r>
            <a:r>
              <a:rPr lang="tr-TR" sz="1200" b="1"/>
              <a:t>– 4. </a:t>
            </a:r>
            <a:r>
              <a:rPr lang="tr-TR" sz="1200" b="1" dirty="0"/>
              <a:t>Hafta</a:t>
            </a:r>
          </a:p>
        </p:txBody>
      </p:sp>
    </p:spTree>
    <p:extLst>
      <p:ext uri="{BB962C8B-B14F-4D97-AF65-F5344CB8AC3E}">
        <p14:creationId xmlns:p14="http://schemas.microsoft.com/office/powerpoint/2010/main" val="3971952362"/>
      </p:ext>
    </p:extLst>
  </p:cSld>
  <p:clrMapOvr>
    <a:masterClrMapping/>
  </p:clrMapOvr>
</p:sld>
</file>

<file path=ppt/theme/theme1.xml><?xml version="1.0" encoding="utf-8"?>
<a:theme xmlns:a="http://schemas.openxmlformats.org/drawingml/2006/main" name="EHA">
  <a:themeElements>
    <a:clrScheme name="Custom 2">
      <a:dk1>
        <a:srgbClr val="1F497D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EHA" id="{F5DDA9BF-5F6C-4D10-9CA0-4991F87A9F00}" vid="{85DA17DF-DD77-4E9F-9ABD-32F2D79440C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487</TotalTime>
  <Words>569</Words>
  <Application>Microsoft Office PowerPoint</Application>
  <PresentationFormat>Ekran Gösterisi (16:9)</PresentationFormat>
  <Paragraphs>64</Paragraphs>
  <Slides>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EHA</vt:lpstr>
      <vt:lpstr>LÖKOSİTOZ İLE BAŞVURAN BİR HASTA  4. Hafta</vt:lpstr>
      <vt:lpstr>Olgu Sunumu</vt:lpstr>
      <vt:lpstr>Olgu Sunumu/PE Yönetimi</vt:lpstr>
      <vt:lpstr>Olgu Sunumu/Tedavi</vt:lpstr>
      <vt:lpstr>Olgu Sunumu/Takip</vt:lpstr>
      <vt:lpstr>Olgu Sunumu/Takip</vt:lpstr>
      <vt:lpstr>Sorular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Chared Verschuur</dc:creator>
  <cp:lastModifiedBy>Teoman</cp:lastModifiedBy>
  <cp:revision>228</cp:revision>
  <dcterms:created xsi:type="dcterms:W3CDTF">2018-02-16T12:58:51Z</dcterms:created>
  <dcterms:modified xsi:type="dcterms:W3CDTF">2021-12-06T16:36:06Z</dcterms:modified>
</cp:coreProperties>
</file>