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9"/>
  </p:notesMasterIdLst>
  <p:sldIdLst>
    <p:sldId id="265" r:id="rId2"/>
    <p:sldId id="266" r:id="rId3"/>
    <p:sldId id="273" r:id="rId4"/>
    <p:sldId id="268" r:id="rId5"/>
    <p:sldId id="269" r:id="rId6"/>
    <p:sldId id="270" r:id="rId7"/>
    <p:sldId id="271" r:id="rId8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.cem ar" initials="ma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4" autoAdjust="0"/>
    <p:restoredTop sz="94637"/>
  </p:normalViewPr>
  <p:slideViewPr>
    <p:cSldViewPr>
      <p:cViewPr>
        <p:scale>
          <a:sx n="126" d="100"/>
          <a:sy n="126" d="100"/>
        </p:scale>
        <p:origin x="-234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3223-4B73-4D0C-9BCE-01144916BE96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FB33F-A295-4954-8A9C-BF201426FA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DBC55335-64EE-4C1C-8EAF-0F089D66AE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8056D7A1-19A1-4F65-A617-2F9D77EE6A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456E0167-671E-41D4-A916-06ED62C14B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C9B86-B7CA-422D-A180-932AF424F15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096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7B49ED79-E196-4EE0-8536-EF5DB2A7A3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7D5D0690-2559-4600-80BE-F35FD8DAE2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225B8F54-49C2-42F6-A380-4AAF532124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B26817-E35B-45BD-A43B-97A156CDD68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DDF9466B-B507-40D7-9D20-38BD7EA040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CED0F98E-FB05-4157-9124-1CCAAD97D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63B532A6-13D4-47CA-936F-04921E2941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7B5543-31F4-4764-B7D5-962B8810149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7B170651-3448-4B99-B17A-194D78D7D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49E69A63-18DA-427F-B775-05D18CB552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1E04F43D-FC72-4B4D-83DE-E816B4DFD50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9641FF-BECA-4E73-B190-7BD851FE6E86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023F6693-4D4E-4B4F-8966-8802829F3B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8F94E748-338F-47F4-AE7F-C0D372E866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0CB11C3D-30C3-4781-A529-83EFBD7FF30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B15EA0-7E74-4729-B1C0-E80CC10F1DD8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64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15566"/>
            <a:ext cx="8229600" cy="648072"/>
          </a:xfrm>
        </p:spPr>
        <p:txBody>
          <a:bodyPr/>
          <a:lstStyle>
            <a:lvl1pPr algn="r">
              <a:defRPr sz="32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7654"/>
            <a:ext cx="8229600" cy="3168351"/>
          </a:xfrm>
        </p:spPr>
        <p:txBody>
          <a:bodyPr/>
          <a:lstStyle>
            <a:lvl1pPr marL="342900" indent="-342900">
              <a:buFont typeface="Calibri" pitchFamily="34" charset="0"/>
              <a:buChar char="‒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4724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67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5988"/>
            <a:ext cx="822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nl-NL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08150"/>
            <a:ext cx="82296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395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‒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4F64A3B0-545C-483B-A16F-32F9AFFF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25" y="1707654"/>
            <a:ext cx="8229600" cy="1512168"/>
          </a:xfrm>
        </p:spPr>
        <p:txBody>
          <a:bodyPr>
            <a:normAutofit fontScale="90000"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LÖKOSİTOZ İLE BAŞVURAN BİR HASTA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32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20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Hafta</a:t>
            </a:r>
            <a:endParaRPr lang="en-US" sz="3200" b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6C912D7E-773E-4619-AC10-11B76574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25" y="3491096"/>
            <a:ext cx="8229600" cy="1008112"/>
          </a:xfrm>
        </p:spPr>
        <p:txBody>
          <a:bodyPr>
            <a:noAutofit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 A. Emre Eşkazan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İstanbul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Universitesi-Cerrahpaşa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Tıp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Fakültesi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İç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Hastalıkları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Hematoloji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2B6A986-147A-8A4E-93A6-0C7ABADB6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D352EBB-BE09-2C46-88DD-24EF011C2D2B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</p:spTree>
    <p:extLst>
      <p:ext uri="{BB962C8B-B14F-4D97-AF65-F5344CB8AC3E}">
        <p14:creationId xmlns:p14="http://schemas.microsoft.com/office/powerpoint/2010/main" val="165145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7399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Hastadaki deri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toksisitesi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kısa süreli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topikal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tedavi ile sağaltılıyor.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İmatinib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tedavisine 400 mg/gün olarak devam ediliyor.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12. ayda optimal yanıtlı olmayan hastanın bazen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imatinibi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almayı unuttuğu öğreniliyor – tedaviyi düzenli alması gerektiği hastaya hatırlatılıyor.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12. aydaki kemik iliği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aspirasyon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materyalinden çalışılan konvansiyonel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sitogenetik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incelemesinde 20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metafazda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kromozomu tespit edilmiyor (46 XX).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6D3B4C-448E-AD46-B36E-12D7DF26D2A8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</p:spTree>
    <p:extLst>
      <p:ext uri="{BB962C8B-B14F-4D97-AF65-F5344CB8AC3E}">
        <p14:creationId xmlns:p14="http://schemas.microsoft.com/office/powerpoint/2010/main" val="388848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7399"/>
            <a:ext cx="7931224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Tedavinin 15. ayında </a:t>
            </a:r>
            <a:r>
              <a:rPr lang="tr-TR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%0,08 tespit ediliyor.</a:t>
            </a:r>
          </a:p>
          <a:p>
            <a:pPr indent="0">
              <a:buNone/>
            </a:pPr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Bu arada hastanın 2 aydır </a:t>
            </a:r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sitalopram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20 mg/gün kullandığı öğreniliyor.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18. ay </a:t>
            </a:r>
            <a:r>
              <a:rPr lang="tr-TR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%0,062 bulunuyor.</a:t>
            </a:r>
          </a:p>
          <a:p>
            <a:pPr indent="0">
              <a:buNone/>
            </a:pPr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540CAA3-0A78-6F43-837E-06B9D1898C60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</p:spTree>
    <p:extLst>
      <p:ext uri="{BB962C8B-B14F-4D97-AF65-F5344CB8AC3E}">
        <p14:creationId xmlns:p14="http://schemas.microsoft.com/office/powerpoint/2010/main" val="144887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E388FDE-1755-AE44-85D1-46333188F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05BE4F01-27A2-CA42-90C2-2FB92AFF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Sunumu/Moleküler Takip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4B2A3A6-1362-5F4D-8D0D-32A936B99992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E5FFF541-1539-464B-B613-B20320A74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115" y="1679627"/>
            <a:ext cx="4330824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Hasta optimal moleküler yanıtlı olarak takip edilirken 36. ayında </a:t>
            </a:r>
            <a:r>
              <a:rPr lang="tr-TR" alt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IS %4,2 </a:t>
            </a: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Fizik muayene doğal</a:t>
            </a:r>
          </a:p>
          <a:p>
            <a:pPr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 anki tam kan sayımı:</a:t>
            </a:r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xmlns="" id="{2A2B490D-B0CD-1446-9EC9-E4315EA77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77430"/>
              </p:ext>
            </p:extLst>
          </p:nvPr>
        </p:nvGraphicFramePr>
        <p:xfrm>
          <a:off x="707150" y="3263802"/>
          <a:ext cx="3377143" cy="159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907">
                  <a:extLst>
                    <a:ext uri="{9D8B030D-6E8A-4147-A177-3AD203B41FA5}">
                      <a16:colId xmlns:a16="http://schemas.microsoft.com/office/drawing/2014/main" xmlns="" val="1913071152"/>
                    </a:ext>
                  </a:extLst>
                </a:gridCol>
                <a:gridCol w="1018812">
                  <a:extLst>
                    <a:ext uri="{9D8B030D-6E8A-4147-A177-3AD203B41FA5}">
                      <a16:colId xmlns:a16="http://schemas.microsoft.com/office/drawing/2014/main" xmlns="" val="2715487346"/>
                    </a:ext>
                  </a:extLst>
                </a:gridCol>
                <a:gridCol w="1222424">
                  <a:extLst>
                    <a:ext uri="{9D8B030D-6E8A-4147-A177-3AD203B41FA5}">
                      <a16:colId xmlns:a16="http://schemas.microsoft.com/office/drawing/2014/main" xmlns="" val="723869014"/>
                    </a:ext>
                  </a:extLst>
                </a:gridCol>
              </a:tblGrid>
              <a:tr h="291252">
                <a:tc>
                  <a:txBody>
                    <a:bodyPr/>
                    <a:lstStyle/>
                    <a:p>
                      <a:endParaRPr lang="tr-TR" sz="1400" noProof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5034671"/>
                  </a:ext>
                </a:extLst>
              </a:tr>
              <a:tr h="322142">
                <a:tc>
                  <a:txBody>
                    <a:bodyPr/>
                    <a:lstStyle/>
                    <a:p>
                      <a:r>
                        <a:rPr lang="tr-TR" sz="14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Lökosit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 </a:t>
                      </a: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 10</a:t>
                      </a:r>
                      <a:r>
                        <a:rPr lang="tr-TR" altLang="en-US" sz="1400" baseline="300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/L</a:t>
                      </a:r>
                      <a:endParaRPr lang="tr-TR" sz="14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4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[4 – 10]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6378132"/>
                  </a:ext>
                </a:extLst>
              </a:tr>
              <a:tr h="322142">
                <a:tc>
                  <a:txBody>
                    <a:bodyPr/>
                    <a:lstStyle/>
                    <a:p>
                      <a:r>
                        <a:rPr lang="tr-TR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Hemoglobin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12,6 g/</a:t>
                      </a:r>
                      <a:r>
                        <a:rPr lang="tr-TR" altLang="en-US" sz="1400" noProof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dL</a:t>
                      </a:r>
                      <a:endParaRPr lang="tr-TR" sz="14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[11,5 – 16,5]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8969564"/>
                  </a:ext>
                </a:extLst>
              </a:tr>
              <a:tr h="322142">
                <a:tc>
                  <a:txBody>
                    <a:bodyPr/>
                    <a:lstStyle/>
                    <a:p>
                      <a:r>
                        <a:rPr lang="tr-TR" sz="14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 </a:t>
                      </a:r>
                      <a:r>
                        <a:rPr lang="tr-TR" altLang="en-US" sz="1400" noProof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</a:t>
                      </a:r>
                      <a:endParaRPr lang="tr-TR" sz="14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[80 – 95]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964511"/>
                  </a:ext>
                </a:extLst>
              </a:tr>
              <a:tr h="322142">
                <a:tc>
                  <a:txBody>
                    <a:bodyPr/>
                    <a:lstStyle/>
                    <a:p>
                      <a:r>
                        <a:rPr lang="tr-TR" sz="14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Trombosit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254 x 10</a:t>
                      </a:r>
                      <a:r>
                        <a:rPr lang="tr-TR" altLang="en-US" sz="1400" baseline="300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/L</a:t>
                      </a:r>
                      <a:endParaRPr lang="tr-TR" sz="14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4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[150 – 400]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232674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855994A-A021-8C4D-AE6F-370327037B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8328" y="1624287"/>
            <a:ext cx="4541927" cy="324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98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3F250F77-8DDB-4CCA-8329-A36156248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3428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İmatinib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altında majör moleküler yanıtını kaybeden hastada gerekli incelemeler yapılıyor ve sonrasında </a:t>
            </a:r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100 mg/gün tedavisine geçiliyor.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Hastanın halen </a:t>
            </a:r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sitalopram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kullandığı öğreniliyor.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100 mg/gün ile 3. ayda </a:t>
            </a:r>
            <a:r>
              <a:rPr lang="tr-TR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%0,058 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C7B937A7-A477-EB4F-A9F5-29E022DD7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DB1C536D-BFE3-B242-BAFC-F44760CC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Sunumu/Tedavi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B0CE663-3173-7348-8306-F4B5FADEA37A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</p:spTree>
    <p:extLst>
      <p:ext uri="{BB962C8B-B14F-4D97-AF65-F5344CB8AC3E}">
        <p14:creationId xmlns:p14="http://schemas.microsoft.com/office/powerpoint/2010/main" val="7600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EAD554A1-D96C-7544-87E3-192FB46A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96DEBCE-2944-D741-B694-27D6E198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Sunumu/Takip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F8AA03D4-9B90-F041-A313-0001FFC566A7}"/>
              </a:ext>
            </a:extLst>
          </p:cNvPr>
          <p:cNvSpPr txBox="1">
            <a:spLocks/>
          </p:cNvSpPr>
          <p:nvPr/>
        </p:nvSpPr>
        <p:spPr bwMode="auto">
          <a:xfrm>
            <a:off x="354559" y="1771156"/>
            <a:ext cx="4217442" cy="3032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nl-NL"/>
            </a:defPPr>
            <a:lvl1pPr marL="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 altında 6. aydaki </a:t>
            </a:r>
            <a:r>
              <a:rPr lang="tr-TR" sz="1800" b="0" i="1" dirty="0">
                <a:latin typeface="Calibri" panose="020F0502020204030204" pitchFamily="34" charset="0"/>
                <a:cs typeface="Calibri" panose="020F0502020204030204" pitchFamily="34" charset="0"/>
              </a:rPr>
              <a:t>BCR/ABL1</a:t>
            </a:r>
            <a:r>
              <a:rPr lang="tr-TR" sz="18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 %0,034</a:t>
            </a:r>
          </a:p>
          <a:p>
            <a:pPr>
              <a:defRPr/>
            </a:pPr>
            <a:endParaRPr lang="tr-T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QTc</a:t>
            </a: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: 450 </a:t>
            </a:r>
            <a:r>
              <a:rPr lang="tr-TR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 tespit ediliyor – bazı incelemeler yapılıyor ve bir sorun olmadığı görülüyor.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tr-T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İşle ilgili ve ailevi sorunları da olduğu öğrenilen hasta, </a:t>
            </a:r>
            <a:r>
              <a:rPr lang="tr-TR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dasatinibin</a:t>
            </a:r>
            <a:r>
              <a:rPr lang="tr-TR" sz="1800" b="0" dirty="0">
                <a:latin typeface="Calibri" panose="020F0502020204030204" pitchFamily="34" charset="0"/>
                <a:cs typeface="Calibri" panose="020F0502020204030204" pitchFamily="34" charset="0"/>
              </a:rPr>
              <a:t> 12. ayında nefes darlığından yakınıyor.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tr-T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4FD4401-99BC-034E-B526-3B16700FFED0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AE00992-45AF-2246-BCD5-40233AC746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843" y="1417899"/>
            <a:ext cx="4629564" cy="332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0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6B6A261D-70E0-41D8-B4EE-9CDA3A3DA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1.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Hastanın kullandığı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sitalopramın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KML tedavisi ile ilgili bir problem yaratıp, yaratmadığını yorumlayınız. İlaç-ilaç etkileşimlerinin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tirozin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kinaz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inhibitörü kullanan KML hastaları için önemli bir sorun olduğunu düşünüyor musunuz?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2.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İmatinib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altında moleküler yanıt kaybeden hastada yapılması gerektiğini düşündüğünüz incelemelerin neler olduğunu tartışınız. Bu noktada siz olsaydınız nasıl bir tedavi değişikliği yapardınız?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3.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Hastada ölçülen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QTc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intervalini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yorumlayınız. Yapıldığı söylenen incelemelerin neler olabileceğini tartışınız. Bu noktada sizce herhangi bir tedavi değişikliği/modifikasyonuna gerek var mıdır?</a:t>
            </a:r>
          </a:p>
          <a:p>
            <a:pPr indent="0">
              <a:buNone/>
            </a:pPr>
            <a:endParaRPr lang="tr-TR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Soru 4. </a:t>
            </a:r>
            <a:r>
              <a:rPr lang="tr-TR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Dasatinib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altında nefes darlığı gelişen hastada yapılması gerekenleri tartışınız. Bu hastadaki muhtemel nefes darlığı nedenlerinin neler </a:t>
            </a:r>
            <a:r>
              <a:rPr lang="tr-TR" altLang="en-US" sz="1400">
                <a:latin typeface="Calibri" panose="020F0502020204030204" pitchFamily="34" charset="0"/>
                <a:cs typeface="Calibri" panose="020F0502020204030204" pitchFamily="34" charset="0"/>
              </a:rPr>
              <a:t>olduğunu ve nasıl </a:t>
            </a:r>
            <a:r>
              <a:rPr lang="tr-TR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yönetilebileceklerini ayrıntılı olarak tartışınız.</a:t>
            </a:r>
            <a:endParaRPr lang="en-GB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38C2F9C-4035-BB4B-A31F-D01B8AE5D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13057442-21FE-7047-BB65-7962149E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Sorular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B7E4551-8024-E149-9807-099B3869ACC9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3. Hafta</a:t>
            </a:r>
          </a:p>
        </p:txBody>
      </p:sp>
    </p:spTree>
    <p:extLst>
      <p:ext uri="{BB962C8B-B14F-4D97-AF65-F5344CB8AC3E}">
        <p14:creationId xmlns:p14="http://schemas.microsoft.com/office/powerpoint/2010/main" val="3971952362"/>
      </p:ext>
    </p:extLst>
  </p:cSld>
  <p:clrMapOvr>
    <a:masterClrMapping/>
  </p:clrMapOvr>
</p:sld>
</file>

<file path=ppt/theme/theme1.xml><?xml version="1.0" encoding="utf-8"?>
<a:theme xmlns:a="http://schemas.openxmlformats.org/drawingml/2006/main" name="EHA">
  <a:themeElements>
    <a:clrScheme name="Custom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HA" id="{F5DDA9BF-5F6C-4D10-9CA0-4991F87A9F00}" vid="{85DA17DF-DD77-4E9F-9ABD-32F2D79440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469</Words>
  <Application>Microsoft Office PowerPoint</Application>
  <PresentationFormat>Ekran Gösterisi (16:9)</PresentationFormat>
  <Paragraphs>70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EHA</vt:lpstr>
      <vt:lpstr>LÖKOSİTOZ İLE BAŞVURAN BİR HASTA  3. Hafta</vt:lpstr>
      <vt:lpstr>Olgu Sunumu</vt:lpstr>
      <vt:lpstr>Olgu Sunumu</vt:lpstr>
      <vt:lpstr>Olgu Sunumu/Moleküler Takip</vt:lpstr>
      <vt:lpstr>Olgu Sunumu/Tedavi</vt:lpstr>
      <vt:lpstr>Olgu Sunumu/Takip</vt:lpstr>
      <vt:lpstr>Sorular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Chared Verschuur</dc:creator>
  <cp:lastModifiedBy>Teoman</cp:lastModifiedBy>
  <cp:revision>203</cp:revision>
  <dcterms:created xsi:type="dcterms:W3CDTF">2018-02-16T12:58:51Z</dcterms:created>
  <dcterms:modified xsi:type="dcterms:W3CDTF">2021-11-29T13:40:47Z</dcterms:modified>
</cp:coreProperties>
</file>