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9"/>
  </p:notesMasterIdLst>
  <p:sldIdLst>
    <p:sldId id="265" r:id="rId2"/>
    <p:sldId id="266" r:id="rId3"/>
    <p:sldId id="268" r:id="rId4"/>
    <p:sldId id="269" r:id="rId5"/>
    <p:sldId id="270" r:id="rId6"/>
    <p:sldId id="272" r:id="rId7"/>
    <p:sldId id="271" r:id="rId8"/>
  </p:sldIdLst>
  <p:sldSz cx="9144000" cy="5143500" type="screen16x9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.cem ar" initials="ma" lastIdx="5" clrIdx="0">
    <p:extLst>
      <p:ext uri="{19B8F6BF-5375-455C-9EA6-DF929625EA0E}">
        <p15:presenceInfo xmlns:p15="http://schemas.microsoft.com/office/powerpoint/2012/main" userId="66604b6e1c9503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44" autoAdjust="0"/>
    <p:restoredTop sz="94660"/>
  </p:normalViewPr>
  <p:slideViewPr>
    <p:cSldViewPr>
      <p:cViewPr varScale="1">
        <p:scale>
          <a:sx n="153" d="100"/>
          <a:sy n="153" d="100"/>
        </p:scale>
        <p:origin x="176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53223-4B73-4D0C-9BCE-01144916BE96}" type="datetimeFigureOut">
              <a:rPr lang="en-US" smtClean="0"/>
              <a:t>11/15/21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FB33F-A295-4954-8A9C-BF201426FA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42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DBC55335-64EE-4C1C-8EAF-0F089D66AE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8056D7A1-19A1-4F65-A617-2F9D77EE6A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456E0167-671E-41D4-A916-06ED62C14B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2C9B86-B7CA-422D-A180-932AF424F15B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A602E2A8-9714-479B-BAFA-38C6FC819F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DA358262-94F5-48A4-8085-A9FE91A8EA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2478C1A6-8286-49C8-854A-EBD95623F68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FAA139-63C1-44AB-B124-DAC95324B199}" type="slidenum">
              <a:rPr lang="en-US" altLang="en-US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7B49ED79-E196-4EE0-8536-EF5DB2A7A3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7D5D0690-2559-4600-80BE-F35FD8DAE2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225B8F54-49C2-42F6-A380-4AAF532124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B26817-E35B-45BD-A43B-97A156CDD68B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DDF9466B-B507-40D7-9D20-38BD7EA04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CED0F98E-FB05-4157-9124-1CCAAD97D7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63B532A6-13D4-47CA-936F-04921E2941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7B5543-31F4-4764-B7D5-962B88101491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7B170651-3448-4B99-B17A-194D78D7DA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49E69A63-18DA-427F-B775-05D18CB552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1E04F43D-FC72-4B4D-83DE-E816B4DFD50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9641FF-BECA-4E73-B190-7BD851FE6E86}" type="slidenum">
              <a:rPr lang="en-US" altLang="en-US"/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7B170651-3448-4B99-B17A-194D78D7DA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49E69A63-18DA-427F-B775-05D18CB552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1E04F43D-FC72-4B4D-83DE-E816B4DFD50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9641FF-BECA-4E73-B190-7BD851FE6E86}" type="slidenum">
              <a:rPr lang="en-US" altLang="en-US"/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232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023F6693-4D4E-4B4F-8966-8802829F3B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8F94E748-338F-47F4-AE7F-C0D372E866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0CB11C3D-30C3-4781-A529-83EFBD7FF30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AB15EA0-7E74-4729-B1C0-E80CC10F1DD8}" type="slidenum">
              <a:rPr lang="en-US" altLang="en-US"/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 sz="36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6640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15566"/>
            <a:ext cx="8229600" cy="648072"/>
          </a:xfrm>
        </p:spPr>
        <p:txBody>
          <a:bodyPr/>
          <a:lstStyle>
            <a:lvl1pPr algn="r">
              <a:defRPr sz="3200" b="1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7654"/>
            <a:ext cx="8229600" cy="3168351"/>
          </a:xfrm>
        </p:spPr>
        <p:txBody>
          <a:bodyPr/>
          <a:lstStyle>
            <a:lvl1pPr marL="342900" indent="-342900">
              <a:buFont typeface="Calibri" pitchFamily="34" charset="0"/>
              <a:buChar char="‒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4724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9662"/>
            <a:ext cx="4038600" cy="3168353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9662"/>
            <a:ext cx="4038600" cy="3168353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767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15988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nl-NL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08150"/>
            <a:ext cx="82296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5395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‒"/>
        <a:defRPr sz="28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4F64A3B0-545C-483B-A16F-32F9AFFF9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525" y="1707654"/>
            <a:ext cx="8229600" cy="1512168"/>
          </a:xfrm>
        </p:spPr>
        <p:txBody>
          <a:bodyPr>
            <a:normAutofit fontScale="90000"/>
          </a:bodyPr>
          <a:lstStyle>
            <a:defPPr>
              <a:defRPr lang="nl-NL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LÖKOSİTOZ İLE BAŞVURAN BİR HASTA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3200" b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Hafta</a:t>
            </a:r>
            <a:endParaRPr lang="en-US" sz="3200" b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6C912D7E-773E-4619-AC10-11B765749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525" y="3491096"/>
            <a:ext cx="8229600" cy="1008112"/>
          </a:xfrm>
        </p:spPr>
        <p:txBody>
          <a:bodyPr>
            <a:noAutofit/>
          </a:bodyPr>
          <a:lstStyle>
            <a:defPPr>
              <a:defRPr lang="nl-NL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 A. Emre Eşkazan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İstanbul </a:t>
            </a:r>
            <a:r>
              <a:rPr lang="en-GB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Universitesi-Cerrahpaşa</a:t>
            </a:r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Cerrahpaşa</a:t>
            </a:r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Tıp</a:t>
            </a:r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Fakültesi</a:t>
            </a:r>
            <a:endParaRPr lang="en-GB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n-GB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İç</a:t>
            </a:r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Hastalıkları</a:t>
            </a:r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Anabilim</a:t>
            </a:r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Dalı</a:t>
            </a:r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Hematoloji</a:t>
            </a:r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Bilim</a:t>
            </a:r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Dal</a:t>
            </a: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B6A986-147A-8A4E-93A6-0C7ABADB6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750"/>
            <a:ext cx="4269160" cy="84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352EBB-BE09-2C46-88DD-24EF011C2D2B}"/>
              </a:ext>
            </a:extLst>
          </p:cNvPr>
          <p:cNvSpPr txBox="1"/>
          <p:nvPr/>
        </p:nvSpPr>
        <p:spPr>
          <a:xfrm>
            <a:off x="2688092" y="4887250"/>
            <a:ext cx="3377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/>
              <a:t>THD KML&amp;MPN Ustalık Sınıfı - 1. Modül – 1. Hafta</a:t>
            </a:r>
          </a:p>
        </p:txBody>
      </p:sp>
    </p:spTree>
    <p:extLst>
      <p:ext uri="{BB962C8B-B14F-4D97-AF65-F5344CB8AC3E}">
        <p14:creationId xmlns:p14="http://schemas.microsoft.com/office/powerpoint/2010/main" val="1651452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8A511FFE-B247-49DB-A7F4-94E68C6A4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098241"/>
            <a:ext cx="8229600" cy="648072"/>
          </a:xfrm>
        </p:spPr>
        <p:txBody>
          <a:bodyPr/>
          <a:lstStyle>
            <a:defPPr>
              <a:defRPr lang="nl-NL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Olgu Sunumu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663ACE18-4EE8-4FDB-A754-585660280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7399"/>
            <a:ext cx="8229600" cy="3168351"/>
          </a:xfrm>
        </p:spPr>
        <p:txBody>
          <a:bodyPr/>
          <a:lstStyle>
            <a:defPPr>
              <a:defRPr lang="nl-NL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tr-TR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32 yaşında kadın hasta </a:t>
            </a:r>
            <a:r>
              <a:rPr lang="tr-T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hiperlökositoz</a:t>
            </a:r>
            <a:r>
              <a:rPr lang="tr-T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ve halsizlik nedeniyle tarafınıza yönlendiriliyor.</a:t>
            </a:r>
          </a:p>
          <a:p>
            <a:pPr indent="0">
              <a:buNone/>
            </a:pPr>
            <a:endParaRPr lang="tr-TR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Daha önceden bilinen bir hastalığı yok.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3 aydır halsizlik yakınması var, bu sürede 8 kg kaybetmiş.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370F851-321B-794C-8DFE-4C36D7C93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750"/>
            <a:ext cx="4269160" cy="84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EE6E03-F3BD-5043-8422-123408439F7F}"/>
              </a:ext>
            </a:extLst>
          </p:cNvPr>
          <p:cNvSpPr txBox="1"/>
          <p:nvPr/>
        </p:nvSpPr>
        <p:spPr>
          <a:xfrm>
            <a:off x="2688092" y="4887250"/>
            <a:ext cx="3377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/>
              <a:t>THD KML&amp;MPN Ustalık Sınıfı - 1. Modül – 1. Hafta</a:t>
            </a:r>
          </a:p>
        </p:txBody>
      </p:sp>
    </p:spTree>
    <p:extLst>
      <p:ext uri="{BB962C8B-B14F-4D97-AF65-F5344CB8AC3E}">
        <p14:creationId xmlns:p14="http://schemas.microsoft.com/office/powerpoint/2010/main" val="3888481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0080AC90-5904-4E84-86C4-4F3206E4A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856" y="1863844"/>
            <a:ext cx="8229600" cy="3168351"/>
          </a:xfrm>
        </p:spPr>
        <p:txBody>
          <a:bodyPr>
            <a:normAutofit/>
          </a:bodyPr>
          <a:lstStyle>
            <a:defPPr>
              <a:defRPr lang="nl-NL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tr-T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Kullandığı İlaçlar</a:t>
            </a:r>
          </a:p>
          <a:p>
            <a:pPr lvl="2">
              <a:lnSpc>
                <a:spcPct val="90000"/>
              </a:lnSpc>
            </a:pPr>
            <a:r>
              <a:rPr lang="tr-T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Yok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tr-T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Aile Öyküsü</a:t>
            </a:r>
          </a:p>
          <a:p>
            <a:pPr lvl="2">
              <a:lnSpc>
                <a:spcPct val="90000"/>
              </a:lnSpc>
            </a:pPr>
            <a:r>
              <a:rPr lang="tr-T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Bir özellik yok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tr-T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Özgeçmiş</a:t>
            </a:r>
          </a:p>
          <a:p>
            <a:pPr lvl="2">
              <a:lnSpc>
                <a:spcPct val="90000"/>
              </a:lnSpc>
            </a:pPr>
            <a:r>
              <a:rPr lang="tr-T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Avukat</a:t>
            </a:r>
          </a:p>
          <a:p>
            <a:pPr lvl="2">
              <a:lnSpc>
                <a:spcPct val="90000"/>
              </a:lnSpc>
            </a:pPr>
            <a:r>
              <a:rPr lang="tr-T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4 yıllık evli, çocuğu yok</a:t>
            </a:r>
          </a:p>
          <a:p>
            <a:pPr lvl="2">
              <a:lnSpc>
                <a:spcPct val="90000"/>
              </a:lnSpc>
            </a:pPr>
            <a:r>
              <a:rPr lang="tr-T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Günde ½ paket sigara içiyor – 6 yıldır</a:t>
            </a:r>
          </a:p>
          <a:p>
            <a:pPr lvl="2">
              <a:lnSpc>
                <a:spcPct val="90000"/>
              </a:lnSpc>
            </a:pPr>
            <a:r>
              <a:rPr lang="tr-T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Haftada bir kaç gün 1-2 kadeh şarap içiyor</a:t>
            </a:r>
            <a:endParaRPr lang="tr-TR" alt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E388FDE-1755-AE44-85D1-46333188F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750"/>
            <a:ext cx="4269160" cy="84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E84004-0361-A843-BE3B-748177F5B1B0}"/>
              </a:ext>
            </a:extLst>
          </p:cNvPr>
          <p:cNvSpPr txBox="1"/>
          <p:nvPr/>
        </p:nvSpPr>
        <p:spPr>
          <a:xfrm>
            <a:off x="2688092" y="4887250"/>
            <a:ext cx="3377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/>
              <a:t>THD KML&amp;MPN Ustalık Sınıfı - 1. Modül – 1. Hafta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5BE4F01-27A2-CA42-90C2-2FB92AFF0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098241"/>
            <a:ext cx="8229600" cy="648072"/>
          </a:xfrm>
        </p:spPr>
        <p:txBody>
          <a:bodyPr/>
          <a:lstStyle>
            <a:defPPr>
              <a:defRPr lang="nl-NL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Olgu Sunumu</a:t>
            </a:r>
          </a:p>
        </p:txBody>
      </p:sp>
    </p:spTree>
    <p:extLst>
      <p:ext uri="{BB962C8B-B14F-4D97-AF65-F5344CB8AC3E}">
        <p14:creationId xmlns:p14="http://schemas.microsoft.com/office/powerpoint/2010/main" val="4069987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3F250F77-8DDB-4CCA-8329-A36156248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3428"/>
            <a:ext cx="8229600" cy="3168351"/>
          </a:xfrm>
        </p:spPr>
        <p:txBody>
          <a:bodyPr/>
          <a:lstStyle>
            <a:defPPr>
              <a:defRPr lang="nl-NL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tr-T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Kilo: 54 kg</a:t>
            </a:r>
          </a:p>
          <a:p>
            <a:pPr lvl="1"/>
            <a:endParaRPr lang="tr-TR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tr-T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Kalp tepe atımı: 76/</a:t>
            </a:r>
            <a:r>
              <a:rPr lang="tr-T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dk</a:t>
            </a:r>
            <a:r>
              <a:rPr lang="tr-T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/düzenli, Kan Basıncı: 96/65 </a:t>
            </a:r>
            <a:r>
              <a:rPr lang="tr-T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mmHg</a:t>
            </a:r>
            <a:endParaRPr lang="tr-TR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tr-TR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tr-T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Vücut Isısı: 36.8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°C</a:t>
            </a:r>
            <a:endParaRPr lang="tr-TR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tr-TR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tr-T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Sol kot kavsi altında 2 cm </a:t>
            </a:r>
            <a:r>
              <a:rPr lang="tr-T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splenomegali</a:t>
            </a:r>
            <a:r>
              <a:rPr lang="tr-T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palpe</a:t>
            </a:r>
            <a:r>
              <a:rPr lang="tr-T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ediliyor.</a:t>
            </a:r>
          </a:p>
          <a:p>
            <a:pPr lvl="1"/>
            <a:endParaRPr lang="tr-TR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tr-T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Lenfadenopati</a:t>
            </a:r>
            <a:r>
              <a:rPr lang="tr-T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ve </a:t>
            </a:r>
            <a:r>
              <a:rPr lang="tr-T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hepatomegali</a:t>
            </a:r>
            <a:r>
              <a:rPr lang="tr-T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yok.</a:t>
            </a:r>
          </a:p>
          <a:p>
            <a:endParaRPr lang="tr-TR" alt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B937A7-A477-EB4F-A9F5-29E022DD7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750"/>
            <a:ext cx="4269160" cy="84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F0E7AC-4D11-C54A-A56F-3CD94F903357}"/>
              </a:ext>
            </a:extLst>
          </p:cNvPr>
          <p:cNvSpPr txBox="1"/>
          <p:nvPr/>
        </p:nvSpPr>
        <p:spPr>
          <a:xfrm>
            <a:off x="2688092" y="4887250"/>
            <a:ext cx="3377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/>
              <a:t>THD KML&amp;MPN Ustalık Sınıfı - 1. Modül – 1. Hafta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B1C536D-BFE3-B242-BAFC-F44760CC0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098241"/>
            <a:ext cx="8229600" cy="648072"/>
          </a:xfrm>
        </p:spPr>
        <p:txBody>
          <a:bodyPr/>
          <a:lstStyle>
            <a:defPPr>
              <a:defRPr lang="nl-NL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Olgu Sunumu/Fizik Muayene</a:t>
            </a:r>
          </a:p>
        </p:txBody>
      </p:sp>
    </p:spTree>
    <p:extLst>
      <p:ext uri="{BB962C8B-B14F-4D97-AF65-F5344CB8AC3E}">
        <p14:creationId xmlns:p14="http://schemas.microsoft.com/office/powerpoint/2010/main" val="760084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5338E2B-93AF-46E3-9107-63A1C02D2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936101"/>
              </p:ext>
            </p:extLst>
          </p:nvPr>
        </p:nvGraphicFramePr>
        <p:xfrm>
          <a:off x="433679" y="2488087"/>
          <a:ext cx="3740138" cy="181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8001">
                  <a:extLst>
                    <a:ext uri="{9D8B030D-6E8A-4147-A177-3AD203B41FA5}">
                      <a16:colId xmlns:a16="http://schemas.microsoft.com/office/drawing/2014/main" val="1913071152"/>
                    </a:ext>
                  </a:extLst>
                </a:gridCol>
                <a:gridCol w="1128320">
                  <a:extLst>
                    <a:ext uri="{9D8B030D-6E8A-4147-A177-3AD203B41FA5}">
                      <a16:colId xmlns:a16="http://schemas.microsoft.com/office/drawing/2014/main" val="2715487346"/>
                    </a:ext>
                  </a:extLst>
                </a:gridCol>
                <a:gridCol w="1353817">
                  <a:extLst>
                    <a:ext uri="{9D8B030D-6E8A-4147-A177-3AD203B41FA5}">
                      <a16:colId xmlns:a16="http://schemas.microsoft.com/office/drawing/2014/main" val="723869014"/>
                    </a:ext>
                  </a:extLst>
                </a:gridCol>
              </a:tblGrid>
              <a:tr h="291365">
                <a:tc>
                  <a:txBody>
                    <a:bodyPr/>
                    <a:lstStyle/>
                    <a:p>
                      <a:endParaRPr lang="tr-TR" sz="16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034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Lökosit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112 </a:t>
                      </a:r>
                      <a:r>
                        <a:rPr lang="tr-TR" altLang="en-US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 10</a:t>
                      </a:r>
                      <a:r>
                        <a:rPr lang="tr-TR" altLang="en-US" sz="1600" baseline="300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tr-TR" altLang="en-US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/L</a:t>
                      </a:r>
                      <a:endParaRPr lang="tr-TR" sz="16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en-US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[4 – 10]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378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Hemoglobin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altLang="en-US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 g/dL</a:t>
                      </a:r>
                      <a:endParaRPr lang="tr-TR" sz="16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en-US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[11,5 – 16,5]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969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altLang="en-US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 fL</a:t>
                      </a:r>
                      <a:endParaRPr lang="tr-TR" sz="16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en-US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[80 – 95]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964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Trombosit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altLang="en-US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562 x10</a:t>
                      </a:r>
                      <a:r>
                        <a:rPr lang="tr-TR" altLang="en-US" sz="1600" baseline="300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tr-TR" altLang="en-US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/L</a:t>
                      </a:r>
                      <a:endParaRPr lang="tr-TR" sz="16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en-US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[150 – 400]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326749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0CA78BF6-22CA-C449-8E23-703D5B65D8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946375"/>
              </p:ext>
            </p:extLst>
          </p:nvPr>
        </p:nvGraphicFramePr>
        <p:xfrm>
          <a:off x="4510336" y="1246060"/>
          <a:ext cx="4382144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856">
                  <a:extLst>
                    <a:ext uri="{9D8B030D-6E8A-4147-A177-3AD203B41FA5}">
                      <a16:colId xmlns:a16="http://schemas.microsoft.com/office/drawing/2014/main" val="1913071152"/>
                    </a:ext>
                  </a:extLst>
                </a:gridCol>
                <a:gridCol w="1006084">
                  <a:extLst>
                    <a:ext uri="{9D8B030D-6E8A-4147-A177-3AD203B41FA5}">
                      <a16:colId xmlns:a16="http://schemas.microsoft.com/office/drawing/2014/main" val="2715487346"/>
                    </a:ext>
                  </a:extLst>
                </a:gridCol>
                <a:gridCol w="1586204">
                  <a:extLst>
                    <a:ext uri="{9D8B030D-6E8A-4147-A177-3AD203B41FA5}">
                      <a16:colId xmlns:a16="http://schemas.microsoft.com/office/drawing/2014/main" val="723869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Mutlak Değer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034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Nötrofil parçalı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en-US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77,2 x 10</a:t>
                      </a:r>
                      <a:r>
                        <a:rPr lang="tr-TR" altLang="en-US" sz="1600" baseline="300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tr-TR" altLang="en-US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378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Nötrofil çomak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altLang="en-US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%10</a:t>
                      </a:r>
                      <a:endParaRPr lang="tr-TR" sz="16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en-US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 x 10</a:t>
                      </a:r>
                      <a:r>
                        <a:rPr lang="tr-TR" altLang="en-US" sz="1600" baseline="300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tr-TR" altLang="en-US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969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Lenfosit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altLang="en-US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%5</a:t>
                      </a:r>
                      <a:endParaRPr lang="tr-TR" sz="16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en-US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5,5 x 10</a:t>
                      </a:r>
                      <a:r>
                        <a:rPr lang="tr-TR" altLang="en-US" sz="1600" baseline="300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tr-TR" altLang="en-US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964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Monosit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altLang="en-US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%1</a:t>
                      </a:r>
                      <a:endParaRPr lang="tr-TR" sz="16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en-US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 x 10</a:t>
                      </a:r>
                      <a:r>
                        <a:rPr lang="tr-TR" altLang="en-US" sz="1600" baseline="300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tr-TR" altLang="en-US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326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Eozinofil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en-US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3,3 x 10</a:t>
                      </a:r>
                      <a:r>
                        <a:rPr lang="tr-TR" altLang="en-US" sz="1600" baseline="300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tr-TR" altLang="en-US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035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Bazofil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en-US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3,3 x 10</a:t>
                      </a:r>
                      <a:r>
                        <a:rPr lang="tr-TR" altLang="en-US" sz="1600" baseline="300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tr-TR" altLang="en-US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932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Metamiyelosit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en-US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6,6 x 10</a:t>
                      </a:r>
                      <a:r>
                        <a:rPr lang="tr-TR" altLang="en-US" sz="1600" baseline="300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tr-TR" altLang="en-US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34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Miyelosit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en-US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3,3 x 10</a:t>
                      </a:r>
                      <a:r>
                        <a:rPr lang="tr-TR" altLang="en-US" sz="1600" baseline="300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tr-TR" altLang="en-US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593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en-US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 x 10</a:t>
                      </a:r>
                      <a:r>
                        <a:rPr lang="tr-TR" altLang="en-US" sz="1600" baseline="30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tr-TR" altLang="en-US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607482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9926C215-4AE2-B145-8D0F-77AE77BF71D7}"/>
              </a:ext>
            </a:extLst>
          </p:cNvPr>
          <p:cNvSpPr txBox="1">
            <a:spLocks/>
          </p:cNvSpPr>
          <p:nvPr/>
        </p:nvSpPr>
        <p:spPr bwMode="auto">
          <a:xfrm>
            <a:off x="4510336" y="723394"/>
            <a:ext cx="374013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0" dirty="0">
                <a:latin typeface="Calibri" panose="020F0502020204030204" pitchFamily="34" charset="0"/>
                <a:cs typeface="Calibri" panose="020F0502020204030204" pitchFamily="34" charset="0"/>
              </a:rPr>
              <a:t>Lökosit Formülü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80D8EE-4F15-9C4E-9143-F9753B2AA70B}"/>
              </a:ext>
            </a:extLst>
          </p:cNvPr>
          <p:cNvSpPr txBox="1">
            <a:spLocks/>
          </p:cNvSpPr>
          <p:nvPr/>
        </p:nvSpPr>
        <p:spPr bwMode="auto">
          <a:xfrm>
            <a:off x="372015" y="1951354"/>
            <a:ext cx="374013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sz="2000" b="0" dirty="0">
                <a:latin typeface="Calibri" panose="020F0502020204030204" pitchFamily="34" charset="0"/>
                <a:cs typeface="Calibri" panose="020F0502020204030204" pitchFamily="34" charset="0"/>
              </a:rPr>
              <a:t>Tam Kan Sayımı</a:t>
            </a: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AD554A1-D96C-7544-87E3-192FB46A5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750"/>
            <a:ext cx="4269160" cy="84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5BDA98-68FD-8F40-936A-1F448C2175BB}"/>
              </a:ext>
            </a:extLst>
          </p:cNvPr>
          <p:cNvSpPr txBox="1"/>
          <p:nvPr/>
        </p:nvSpPr>
        <p:spPr>
          <a:xfrm>
            <a:off x="2688092" y="4887250"/>
            <a:ext cx="3377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/>
              <a:t>THD KML&amp;MPN Ustalık Sınıfı - 1. Modül – 1. Hafta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6DEBCE-2944-D741-B694-27D6E1981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098241"/>
            <a:ext cx="8229600" cy="648072"/>
          </a:xfrm>
        </p:spPr>
        <p:txBody>
          <a:bodyPr/>
          <a:lstStyle>
            <a:defPPr>
              <a:defRPr lang="nl-NL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Olgu Sunumu/Laboratuvar</a:t>
            </a:r>
          </a:p>
        </p:txBody>
      </p:sp>
    </p:spTree>
    <p:extLst>
      <p:ext uri="{BB962C8B-B14F-4D97-AF65-F5344CB8AC3E}">
        <p14:creationId xmlns:p14="http://schemas.microsoft.com/office/powerpoint/2010/main" val="4139504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0CA78BF6-22CA-C449-8E23-703D5B65D8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380652"/>
              </p:ext>
            </p:extLst>
          </p:nvPr>
        </p:nvGraphicFramePr>
        <p:xfrm>
          <a:off x="4390657" y="1959247"/>
          <a:ext cx="4382144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95">
                  <a:extLst>
                    <a:ext uri="{9D8B030D-6E8A-4147-A177-3AD203B41FA5}">
                      <a16:colId xmlns:a16="http://schemas.microsoft.com/office/drawing/2014/main" val="1913071152"/>
                    </a:ext>
                  </a:extLst>
                </a:gridCol>
                <a:gridCol w="1246445">
                  <a:extLst>
                    <a:ext uri="{9D8B030D-6E8A-4147-A177-3AD203B41FA5}">
                      <a16:colId xmlns:a16="http://schemas.microsoft.com/office/drawing/2014/main" val="2715487346"/>
                    </a:ext>
                  </a:extLst>
                </a:gridCol>
                <a:gridCol w="1586204">
                  <a:extLst>
                    <a:ext uri="{9D8B030D-6E8A-4147-A177-3AD203B41FA5}">
                      <a16:colId xmlns:a16="http://schemas.microsoft.com/office/drawing/2014/main" val="723869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N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Hasta</a:t>
                      </a:r>
                      <a:endParaRPr lang="en-N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Normal</a:t>
                      </a:r>
                      <a:endParaRPr lang="en-N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034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Kreatinin</a:t>
                      </a:r>
                      <a:endParaRPr lang="en-N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0,7 mg/</a:t>
                      </a:r>
                      <a:r>
                        <a:rPr lang="tr-TR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dL</a:t>
                      </a:r>
                      <a:endParaRPr lang="en-NL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0,7 – 1,2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378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ALT</a:t>
                      </a:r>
                      <a:endParaRPr lang="en-N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 IU/L</a:t>
                      </a:r>
                      <a:endParaRPr lang="en-N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– 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969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LDH</a:t>
                      </a:r>
                      <a:endParaRPr lang="en-N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285 U/L</a:t>
                      </a:r>
                      <a:endParaRPr lang="en-N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245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964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Ürik</a:t>
                      </a:r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Asid</a:t>
                      </a:r>
                      <a:endParaRPr lang="en-N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3,8 mg/dL</a:t>
                      </a:r>
                      <a:endParaRPr lang="en-N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2,4 – </a:t>
                      </a:r>
                      <a:r>
                        <a:rPr lang="en-US" alt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5,7</a:t>
                      </a:r>
                      <a:endParaRPr lang="en-GB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326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Albümin</a:t>
                      </a:r>
                      <a:endParaRPr lang="en-N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4,1 g/</a:t>
                      </a:r>
                      <a:r>
                        <a:rPr lang="tr-TR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dL</a:t>
                      </a:r>
                      <a:endParaRPr lang="en-N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3,5 –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141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CRP</a:t>
                      </a:r>
                      <a:endParaRPr lang="en-N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3,2 mg/L</a:t>
                      </a:r>
                      <a:endParaRPr lang="en-N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463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Vitamin B12</a:t>
                      </a:r>
                      <a:endParaRPr lang="en-N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972 </a:t>
                      </a:r>
                      <a:r>
                        <a:rPr lang="en-US" sz="16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pg</a:t>
                      </a:r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/mL</a:t>
                      </a:r>
                      <a:endParaRPr lang="en-N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160 – 950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035750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CB07C9A2-39F6-DC45-ADE8-506738EE52CF}"/>
              </a:ext>
            </a:extLst>
          </p:cNvPr>
          <p:cNvSpPr txBox="1">
            <a:spLocks/>
          </p:cNvSpPr>
          <p:nvPr/>
        </p:nvSpPr>
        <p:spPr bwMode="auto">
          <a:xfrm>
            <a:off x="371199" y="1691210"/>
            <a:ext cx="374013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sz="2000" b="0" dirty="0">
                <a:latin typeface="Calibri" panose="020F0502020204030204" pitchFamily="34" charset="0"/>
                <a:cs typeface="Calibri" panose="020F0502020204030204" pitchFamily="34" charset="0"/>
              </a:rPr>
              <a:t>Çevresel Kan Yayması</a:t>
            </a: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AF4D0CF-3022-984B-B598-C4D88951B32B}"/>
              </a:ext>
            </a:extLst>
          </p:cNvPr>
          <p:cNvSpPr txBox="1">
            <a:spLocks/>
          </p:cNvSpPr>
          <p:nvPr/>
        </p:nvSpPr>
        <p:spPr bwMode="auto">
          <a:xfrm>
            <a:off x="4283968" y="1442422"/>
            <a:ext cx="374013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sz="2000" b="0" dirty="0">
                <a:latin typeface="Calibri" panose="020F0502020204030204" pitchFamily="34" charset="0"/>
                <a:cs typeface="Calibri" panose="020F0502020204030204" pitchFamily="34" charset="0"/>
              </a:rPr>
              <a:t>Kan Biyokimyası</a:t>
            </a: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8FAE279-5D91-CC49-B4D6-A3217B580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750"/>
            <a:ext cx="4269160" cy="84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4AA653-B8C3-B84E-A6B9-31748201D2CF}"/>
              </a:ext>
            </a:extLst>
          </p:cNvPr>
          <p:cNvSpPr txBox="1"/>
          <p:nvPr/>
        </p:nvSpPr>
        <p:spPr>
          <a:xfrm>
            <a:off x="2688092" y="4887250"/>
            <a:ext cx="3377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/>
              <a:t>THD KML&amp;MPN Ustalık Sınıfı - 1. Modül – 1. Hafta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F8F3CB0-6038-254E-AC79-49941CEC2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098241"/>
            <a:ext cx="8229600" cy="648072"/>
          </a:xfrm>
        </p:spPr>
        <p:txBody>
          <a:bodyPr/>
          <a:lstStyle>
            <a:defPPr>
              <a:defRPr lang="nl-NL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Olgu Sunumu/Laboratuvar – Devam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C79D09-56B2-CD48-9EC2-7938F5133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199" y="2207550"/>
            <a:ext cx="35687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72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6B6A261D-70E0-41D8-B4EE-9CDA3A3DA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nl-NL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tr-TR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Soru 1.</a:t>
            </a:r>
            <a:r>
              <a:rPr lang="tr-T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Hastanın ayırıcı tanısını yapınız. Tanı konulma aşamasında hangi ek incelemeleri yaparsınız?</a:t>
            </a:r>
            <a:endParaRPr lang="en-GB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tr-TR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Soru 2. </a:t>
            </a:r>
            <a:r>
              <a:rPr lang="tr-TR" altLang="en-US" sz="1800">
                <a:latin typeface="Calibri" panose="020F0502020204030204" pitchFamily="34" charset="0"/>
                <a:cs typeface="Calibri" panose="020F0502020204030204" pitchFamily="34" charset="0"/>
              </a:rPr>
              <a:t>Hastadaki hastalığın </a:t>
            </a:r>
            <a:r>
              <a:rPr lang="tr-T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evresini belirleyiniz.</a:t>
            </a:r>
            <a:endParaRPr lang="en-GB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tr-TR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Soru 3.</a:t>
            </a:r>
            <a:r>
              <a:rPr lang="tr-T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Hastanın hastalığı için halen kullanımda olan risk </a:t>
            </a:r>
            <a:r>
              <a:rPr lang="tr-T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skorlama</a:t>
            </a:r>
            <a:r>
              <a:rPr lang="tr-T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sistemleri nelerdir?</a:t>
            </a:r>
          </a:p>
          <a:p>
            <a:pPr indent="0">
              <a:buNone/>
            </a:pPr>
            <a:endParaRPr lang="tr-TR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tr-TR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Soru 4</a:t>
            </a:r>
            <a:r>
              <a:rPr lang="tr-T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Her bir </a:t>
            </a:r>
            <a:r>
              <a:rPr lang="tr-T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skorlama</a:t>
            </a:r>
            <a:r>
              <a:rPr lang="tr-T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sistemi ile hastanın skorunu hesaplayın ve sonuçları tartışın.</a:t>
            </a:r>
            <a:endParaRPr lang="en-GB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38C2F9C-4035-BB4B-A31F-D01B8AE5D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750"/>
            <a:ext cx="4269160" cy="84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15EE75-EC86-C640-B595-5F83D27EBCAF}"/>
              </a:ext>
            </a:extLst>
          </p:cNvPr>
          <p:cNvSpPr txBox="1"/>
          <p:nvPr/>
        </p:nvSpPr>
        <p:spPr>
          <a:xfrm>
            <a:off x="2688092" y="4887250"/>
            <a:ext cx="3377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/>
              <a:t>THD KML&amp;MPN Ustalık Sınıfı - 1. Modül – 1. Hafta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057442-21FE-7047-BB65-7962149E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098241"/>
            <a:ext cx="8229600" cy="648072"/>
          </a:xfrm>
        </p:spPr>
        <p:txBody>
          <a:bodyPr/>
          <a:lstStyle>
            <a:defPPr>
              <a:defRPr lang="nl-NL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Sorular</a:t>
            </a:r>
          </a:p>
        </p:txBody>
      </p:sp>
    </p:spTree>
    <p:extLst>
      <p:ext uri="{BB962C8B-B14F-4D97-AF65-F5344CB8AC3E}">
        <p14:creationId xmlns:p14="http://schemas.microsoft.com/office/powerpoint/2010/main" val="3971952362"/>
      </p:ext>
    </p:extLst>
  </p:cSld>
  <p:clrMapOvr>
    <a:masterClrMapping/>
  </p:clrMapOvr>
</p:sld>
</file>

<file path=ppt/theme/theme1.xml><?xml version="1.0" encoding="utf-8"?>
<a:theme xmlns:a="http://schemas.openxmlformats.org/drawingml/2006/main" name="EHA">
  <a:themeElements>
    <a:clrScheme name="Custom 2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HA" id="{F5DDA9BF-5F6C-4D10-9CA0-4991F87A9F00}" vid="{85DA17DF-DD77-4E9F-9ABD-32F2D79440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497</Words>
  <Application>Microsoft Macintosh PowerPoint</Application>
  <PresentationFormat>On-screen Show (16:9)</PresentationFormat>
  <Paragraphs>127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</vt:lpstr>
      <vt:lpstr>EHA</vt:lpstr>
      <vt:lpstr>LÖKOSİTOZ İLE BAŞVURAN BİR HASTA  1. Hafta</vt:lpstr>
      <vt:lpstr>Olgu Sunumu</vt:lpstr>
      <vt:lpstr>Olgu Sunumu</vt:lpstr>
      <vt:lpstr>Olgu Sunumu/Fizik Muayene</vt:lpstr>
      <vt:lpstr>Olgu Sunumu/Laboratuvar</vt:lpstr>
      <vt:lpstr>Olgu Sunumu/Laboratuvar – Devam</vt:lpstr>
      <vt:lpstr>Sorular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Chared Verschuur</dc:creator>
  <cp:lastModifiedBy>A. Emre Eşkazan</cp:lastModifiedBy>
  <cp:revision>130</cp:revision>
  <dcterms:created xsi:type="dcterms:W3CDTF">2018-02-16T12:58:51Z</dcterms:created>
  <dcterms:modified xsi:type="dcterms:W3CDTF">2021-11-15T05:45:31Z</dcterms:modified>
</cp:coreProperties>
</file>